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18" r:id="rId2"/>
    <p:sldMasterId id="2147483730" r:id="rId3"/>
  </p:sldMasterIdLst>
  <p:notesMasterIdLst>
    <p:notesMasterId r:id="rId129"/>
  </p:notesMasterIdLst>
  <p:handoutMasterIdLst>
    <p:handoutMasterId r:id="rId130"/>
  </p:handoutMasterIdLst>
  <p:sldIdLst>
    <p:sldId id="257" r:id="rId4"/>
    <p:sldId id="275" r:id="rId5"/>
    <p:sldId id="276" r:id="rId6"/>
    <p:sldId id="331"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332" r:id="rId26"/>
    <p:sldId id="333" r:id="rId27"/>
    <p:sldId id="334" r:id="rId28"/>
    <p:sldId id="335" r:id="rId29"/>
    <p:sldId id="336" r:id="rId30"/>
    <p:sldId id="337" r:id="rId31"/>
    <p:sldId id="338" r:id="rId32"/>
    <p:sldId id="346" r:id="rId33"/>
    <p:sldId id="347" r:id="rId34"/>
    <p:sldId id="349" r:id="rId35"/>
    <p:sldId id="400" r:id="rId36"/>
    <p:sldId id="401" r:id="rId37"/>
    <p:sldId id="402" r:id="rId38"/>
    <p:sldId id="403" r:id="rId39"/>
    <p:sldId id="404" r:id="rId40"/>
    <p:sldId id="405" r:id="rId41"/>
    <p:sldId id="406" r:id="rId42"/>
    <p:sldId id="350" r:id="rId43"/>
    <p:sldId id="407" r:id="rId44"/>
    <p:sldId id="408" r:id="rId45"/>
    <p:sldId id="409" r:id="rId46"/>
    <p:sldId id="410"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92" r:id="rId61"/>
    <p:sldId id="393" r:id="rId62"/>
    <p:sldId id="371" r:id="rId63"/>
    <p:sldId id="372" r:id="rId64"/>
    <p:sldId id="339" r:id="rId65"/>
    <p:sldId id="340" r:id="rId66"/>
    <p:sldId id="341" r:id="rId67"/>
    <p:sldId id="342" r:id="rId68"/>
    <p:sldId id="411" r:id="rId69"/>
    <p:sldId id="412" r:id="rId70"/>
    <p:sldId id="413" r:id="rId71"/>
    <p:sldId id="414" r:id="rId72"/>
    <p:sldId id="373" r:id="rId73"/>
    <p:sldId id="374" r:id="rId74"/>
    <p:sldId id="375" r:id="rId75"/>
    <p:sldId id="376" r:id="rId76"/>
    <p:sldId id="394" r:id="rId77"/>
    <p:sldId id="396" r:id="rId78"/>
    <p:sldId id="395" r:id="rId79"/>
    <p:sldId id="397" r:id="rId80"/>
    <p:sldId id="377" r:id="rId81"/>
    <p:sldId id="378" r:id="rId82"/>
    <p:sldId id="379" r:id="rId83"/>
    <p:sldId id="380" r:id="rId84"/>
    <p:sldId id="398" r:id="rId85"/>
    <p:sldId id="381" r:id="rId86"/>
    <p:sldId id="382" r:id="rId87"/>
    <p:sldId id="384" r:id="rId88"/>
    <p:sldId id="385" r:id="rId89"/>
    <p:sldId id="386" r:id="rId90"/>
    <p:sldId id="387" r:id="rId91"/>
    <p:sldId id="388" r:id="rId92"/>
    <p:sldId id="389" r:id="rId93"/>
    <p:sldId id="390" r:id="rId94"/>
    <p:sldId id="391" r:id="rId95"/>
    <p:sldId id="353" r:id="rId96"/>
    <p:sldId id="343" r:id="rId97"/>
    <p:sldId id="344" r:id="rId98"/>
    <p:sldId id="354" r:id="rId99"/>
    <p:sldId id="355" r:id="rId100"/>
    <p:sldId id="356" r:id="rId101"/>
    <p:sldId id="357" r:id="rId102"/>
    <p:sldId id="345" r:id="rId103"/>
    <p:sldId id="307" r:id="rId104"/>
    <p:sldId id="308" r:id="rId105"/>
    <p:sldId id="309" r:id="rId106"/>
    <p:sldId id="310" r:id="rId107"/>
    <p:sldId id="311" r:id="rId108"/>
    <p:sldId id="312" r:id="rId109"/>
    <p:sldId id="313" r:id="rId110"/>
    <p:sldId id="314" r:id="rId111"/>
    <p:sldId id="315" r:id="rId112"/>
    <p:sldId id="316" r:id="rId113"/>
    <p:sldId id="317" r:id="rId114"/>
    <p:sldId id="318" r:id="rId115"/>
    <p:sldId id="319" r:id="rId116"/>
    <p:sldId id="320" r:id="rId117"/>
    <p:sldId id="321" r:id="rId118"/>
    <p:sldId id="322" r:id="rId119"/>
    <p:sldId id="323" r:id="rId120"/>
    <p:sldId id="324" r:id="rId121"/>
    <p:sldId id="325" r:id="rId122"/>
    <p:sldId id="326" r:id="rId123"/>
    <p:sldId id="327" r:id="rId124"/>
    <p:sldId id="328" r:id="rId125"/>
    <p:sldId id="329" r:id="rId126"/>
    <p:sldId id="330" r:id="rId127"/>
    <p:sldId id="262" r:id="rId128"/>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336699"/>
    <a:srgbClr val="006666"/>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9" autoAdjust="0"/>
    <p:restoredTop sz="94660"/>
  </p:normalViewPr>
  <p:slideViewPr>
    <p:cSldViewPr snapToGrid="0">
      <p:cViewPr varScale="1">
        <p:scale>
          <a:sx n="70" d="100"/>
          <a:sy n="70" d="100"/>
        </p:scale>
        <p:origin x="942"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handoutMaster" Target="handoutMasters/handout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6ACCB-CCB7-4462-B83C-947C39700331}"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vi-VN"/>
        </a:p>
      </dgm:t>
    </dgm:pt>
    <dgm:pt modelId="{1CC5B58A-4682-4F14-8516-AADD32840BB7}">
      <dgm:prSet phldrT="[Text]" custT="1"/>
      <dgm:spPr/>
      <dgm:t>
        <a:bodyPr/>
        <a:lstStyle/>
        <a:p>
          <a:r>
            <a:rPr lang="en-US" sz="2400" b="1"/>
            <a:t>Giới </a:t>
          </a:r>
          <a:r>
            <a:rPr lang="en-US" sz="2400" b="1" dirty="0" err="1"/>
            <a:t>thiệu</a:t>
          </a:r>
          <a:r>
            <a:rPr lang="en-US" sz="2400" b="1" dirty="0"/>
            <a:t> </a:t>
          </a:r>
          <a:r>
            <a:rPr lang="en-US" sz="2400" b="1" dirty="0" err="1"/>
            <a:t>tổng</a:t>
          </a:r>
          <a:r>
            <a:rPr lang="en-US" sz="2400" b="1" dirty="0"/>
            <a:t> </a:t>
          </a:r>
          <a:r>
            <a:rPr lang="en-US" sz="2400" b="1" dirty="0" err="1"/>
            <a:t>quan</a:t>
          </a:r>
          <a:r>
            <a:rPr lang="en-US" sz="2400" b="1" dirty="0"/>
            <a:t> </a:t>
          </a:r>
          <a:r>
            <a:rPr lang="en-US" sz="2400" b="1" dirty="0" err="1"/>
            <a:t>về</a:t>
          </a:r>
          <a:r>
            <a:rPr lang="en-US" sz="2400" b="1" dirty="0"/>
            <a:t> </a:t>
          </a:r>
          <a:r>
            <a:rPr lang="en-US" sz="2400" b="1" dirty="0" err="1"/>
            <a:t>UML</a:t>
          </a:r>
          <a:endParaRPr lang="vi-VN" sz="2400" dirty="0"/>
        </a:p>
      </dgm:t>
    </dgm:pt>
    <dgm:pt modelId="{1B26A3A5-7E6F-4735-A2C0-8773690EDB55}" type="parTrans" cxnId="{56223C2A-21D4-4890-A2E1-FBECE51F58A8}">
      <dgm:prSet/>
      <dgm:spPr/>
      <dgm:t>
        <a:bodyPr/>
        <a:lstStyle/>
        <a:p>
          <a:endParaRPr lang="vi-VN" sz="2400"/>
        </a:p>
      </dgm:t>
    </dgm:pt>
    <dgm:pt modelId="{65B8229F-4446-4766-90B2-D963204C3694}" type="sibTrans" cxnId="{56223C2A-21D4-4890-A2E1-FBECE51F58A8}">
      <dgm:prSet/>
      <dgm:spPr/>
      <dgm:t>
        <a:bodyPr/>
        <a:lstStyle/>
        <a:p>
          <a:endParaRPr lang="vi-VN" sz="2400"/>
        </a:p>
      </dgm:t>
    </dgm:pt>
    <dgm:pt modelId="{3EFD6BBD-39DB-45AC-AA2B-18C7584A55FE}">
      <dgm:prSet phldrT="[Text]" custT="1"/>
      <dgm:spPr>
        <a:solidFill>
          <a:schemeClr val="tx2">
            <a:lumMod val="75000"/>
          </a:schemeClr>
        </a:solidFill>
      </dgm:spPr>
      <dgm:t>
        <a:bodyPr/>
        <a:lstStyle/>
        <a:p>
          <a:r>
            <a:rPr lang="en-US" sz="2400" b="1"/>
            <a:t>Các </a:t>
          </a:r>
          <a:r>
            <a:rPr lang="en-US" sz="2400" b="1" dirty="0" err="1"/>
            <a:t>khung</a:t>
          </a:r>
          <a:r>
            <a:rPr lang="en-US" sz="2400" b="1" dirty="0"/>
            <a:t> </a:t>
          </a:r>
          <a:r>
            <a:rPr lang="en-US" sz="2400" b="1" dirty="0" err="1"/>
            <a:t>nhìn</a:t>
          </a:r>
          <a:r>
            <a:rPr lang="en-US" sz="2400" b="1" dirty="0"/>
            <a:t> </a:t>
          </a:r>
          <a:r>
            <a:rPr lang="en-US" sz="2400" b="1" dirty="0" err="1"/>
            <a:t>trong</a:t>
          </a:r>
          <a:r>
            <a:rPr lang="en-US" sz="2400" b="1" dirty="0"/>
            <a:t> </a:t>
          </a:r>
          <a:r>
            <a:rPr lang="en-US" sz="2400" b="1" dirty="0" err="1"/>
            <a:t>UML</a:t>
          </a:r>
          <a:endParaRPr lang="vi-VN" sz="2400" dirty="0"/>
        </a:p>
      </dgm:t>
    </dgm:pt>
    <dgm:pt modelId="{74129307-D1E9-438D-8613-ACB313412DD1}" type="parTrans" cxnId="{E5AFE59D-1F04-44A6-B679-A0E10507645C}">
      <dgm:prSet/>
      <dgm:spPr/>
      <dgm:t>
        <a:bodyPr/>
        <a:lstStyle/>
        <a:p>
          <a:endParaRPr lang="vi-VN" sz="2400"/>
        </a:p>
      </dgm:t>
    </dgm:pt>
    <dgm:pt modelId="{BB0C8677-94DB-477E-8F9C-BAE78B1C2F42}" type="sibTrans" cxnId="{E5AFE59D-1F04-44A6-B679-A0E10507645C}">
      <dgm:prSet/>
      <dgm:spPr/>
      <dgm:t>
        <a:bodyPr/>
        <a:lstStyle/>
        <a:p>
          <a:endParaRPr lang="vi-VN" sz="2400"/>
        </a:p>
      </dgm:t>
    </dgm:pt>
    <dgm:pt modelId="{DFEA1647-96A5-47AD-98F8-2D955A035A38}">
      <dgm:prSet phldrT="[Text]" custT="1"/>
      <dgm:spPr>
        <a:solidFill>
          <a:srgbClr val="CC3300"/>
        </a:solidFill>
      </dgm:spPr>
      <dgm:t>
        <a:bodyPr/>
        <a:lstStyle/>
        <a:p>
          <a:r>
            <a:rPr lang="en-US" sz="2400" b="1"/>
            <a:t>Sử </a:t>
          </a:r>
          <a:r>
            <a:rPr lang="en-US" sz="2400" b="1" err="1"/>
            <a:t>dụng</a:t>
          </a:r>
          <a:r>
            <a:rPr lang="en-US" sz="2400" b="1"/>
            <a:t> STARUML (hoặc Rational Rose)</a:t>
          </a:r>
          <a:endParaRPr lang="vi-VN" sz="2400" dirty="0"/>
        </a:p>
      </dgm:t>
    </dgm:pt>
    <dgm:pt modelId="{0562B51A-DA49-46F1-984C-A86D423D0069}" type="parTrans" cxnId="{E6F92AE3-AEB7-40A8-9FB2-34064DC1DD0D}">
      <dgm:prSet/>
      <dgm:spPr/>
      <dgm:t>
        <a:bodyPr/>
        <a:lstStyle/>
        <a:p>
          <a:endParaRPr lang="vi-VN" sz="2400"/>
        </a:p>
      </dgm:t>
    </dgm:pt>
    <dgm:pt modelId="{82BCC4E8-0331-4919-9663-BAB15AE99C8E}" type="sibTrans" cxnId="{E6F92AE3-AEB7-40A8-9FB2-34064DC1DD0D}">
      <dgm:prSet/>
      <dgm:spPr/>
      <dgm:t>
        <a:bodyPr/>
        <a:lstStyle/>
        <a:p>
          <a:endParaRPr lang="vi-VN" sz="2400"/>
        </a:p>
      </dgm:t>
    </dgm:pt>
    <dgm:pt modelId="{55820467-CBF7-4FF0-866D-758DD75096E2}" type="pres">
      <dgm:prSet presAssocID="{FFC6ACCB-CCB7-4462-B83C-947C39700331}" presName="Name0" presStyleCnt="0">
        <dgm:presLayoutVars>
          <dgm:chMax val="7"/>
          <dgm:chPref val="7"/>
          <dgm:dir/>
        </dgm:presLayoutVars>
      </dgm:prSet>
      <dgm:spPr/>
      <dgm:t>
        <a:bodyPr/>
        <a:lstStyle/>
        <a:p>
          <a:endParaRPr lang="en-US"/>
        </a:p>
      </dgm:t>
    </dgm:pt>
    <dgm:pt modelId="{625A1B63-5B0D-455B-978F-98DB5D4ECDDB}" type="pres">
      <dgm:prSet presAssocID="{FFC6ACCB-CCB7-4462-B83C-947C39700331}" presName="Name1" presStyleCnt="0"/>
      <dgm:spPr/>
    </dgm:pt>
    <dgm:pt modelId="{B35BA6B8-44CC-4F8E-8872-F44741C8740A}" type="pres">
      <dgm:prSet presAssocID="{FFC6ACCB-CCB7-4462-B83C-947C39700331}" presName="cycle" presStyleCnt="0"/>
      <dgm:spPr/>
    </dgm:pt>
    <dgm:pt modelId="{DFBCC43C-5AD5-43A3-9500-637105EF40F4}" type="pres">
      <dgm:prSet presAssocID="{FFC6ACCB-CCB7-4462-B83C-947C39700331}" presName="srcNode" presStyleLbl="node1" presStyleIdx="0" presStyleCnt="3"/>
      <dgm:spPr/>
    </dgm:pt>
    <dgm:pt modelId="{15EA5C8F-BA3E-4A20-B359-D95AD5D04D7F}" type="pres">
      <dgm:prSet presAssocID="{FFC6ACCB-CCB7-4462-B83C-947C39700331}" presName="conn" presStyleLbl="parChTrans1D2" presStyleIdx="0" presStyleCnt="1"/>
      <dgm:spPr/>
      <dgm:t>
        <a:bodyPr/>
        <a:lstStyle/>
        <a:p>
          <a:endParaRPr lang="en-US"/>
        </a:p>
      </dgm:t>
    </dgm:pt>
    <dgm:pt modelId="{F6370CD4-538E-4707-8220-150412759AD3}" type="pres">
      <dgm:prSet presAssocID="{FFC6ACCB-CCB7-4462-B83C-947C39700331}" presName="extraNode" presStyleLbl="node1" presStyleIdx="0" presStyleCnt="3"/>
      <dgm:spPr/>
    </dgm:pt>
    <dgm:pt modelId="{A559906C-4ABA-4DD6-985B-E41ED1BEBD22}" type="pres">
      <dgm:prSet presAssocID="{FFC6ACCB-CCB7-4462-B83C-947C39700331}" presName="dstNode" presStyleLbl="node1" presStyleIdx="0" presStyleCnt="3"/>
      <dgm:spPr/>
    </dgm:pt>
    <dgm:pt modelId="{EF26CA92-7ED5-48C6-9A23-14EC95BFC7C2}" type="pres">
      <dgm:prSet presAssocID="{1CC5B58A-4682-4F14-8516-AADD32840BB7}" presName="text_1" presStyleLbl="node1" presStyleIdx="0" presStyleCnt="3">
        <dgm:presLayoutVars>
          <dgm:bulletEnabled val="1"/>
        </dgm:presLayoutVars>
      </dgm:prSet>
      <dgm:spPr/>
      <dgm:t>
        <a:bodyPr/>
        <a:lstStyle/>
        <a:p>
          <a:endParaRPr lang="en-US"/>
        </a:p>
      </dgm:t>
    </dgm:pt>
    <dgm:pt modelId="{B27173BE-7800-4789-8576-BFE125BA270F}" type="pres">
      <dgm:prSet presAssocID="{1CC5B58A-4682-4F14-8516-AADD32840BB7}" presName="accent_1" presStyleCnt="0"/>
      <dgm:spPr/>
    </dgm:pt>
    <dgm:pt modelId="{0AB70952-9AC7-4314-AFFF-93FAA8D4D151}" type="pres">
      <dgm:prSet presAssocID="{1CC5B58A-4682-4F14-8516-AADD32840BB7}" presName="accentRepeatNode" presStyleLbl="solidFgAcc1" presStyleIdx="0" presStyleCnt="3">
        <dgm:style>
          <a:lnRef idx="3">
            <a:schemeClr val="lt1"/>
          </a:lnRef>
          <a:fillRef idx="1">
            <a:schemeClr val="accent1"/>
          </a:fillRef>
          <a:effectRef idx="1">
            <a:schemeClr val="accent1"/>
          </a:effectRef>
          <a:fontRef idx="minor">
            <a:schemeClr val="lt1"/>
          </a:fontRef>
        </dgm:style>
      </dgm:prSet>
      <dgm:spPr/>
    </dgm:pt>
    <dgm:pt modelId="{38A5E4AE-8AB8-4069-AE76-13F08C266A1B}" type="pres">
      <dgm:prSet presAssocID="{3EFD6BBD-39DB-45AC-AA2B-18C7584A55FE}" presName="text_2" presStyleLbl="node1" presStyleIdx="1" presStyleCnt="3">
        <dgm:presLayoutVars>
          <dgm:bulletEnabled val="1"/>
        </dgm:presLayoutVars>
      </dgm:prSet>
      <dgm:spPr/>
      <dgm:t>
        <a:bodyPr/>
        <a:lstStyle/>
        <a:p>
          <a:endParaRPr lang="en-US"/>
        </a:p>
      </dgm:t>
    </dgm:pt>
    <dgm:pt modelId="{4D8B7A12-82A0-4691-A803-1E6B1F98DAE9}" type="pres">
      <dgm:prSet presAssocID="{3EFD6BBD-39DB-45AC-AA2B-18C7584A55FE}" presName="accent_2" presStyleCnt="0"/>
      <dgm:spPr/>
    </dgm:pt>
    <dgm:pt modelId="{E4ED8737-83FD-42AB-A5B2-8567EF25C661}" type="pres">
      <dgm:prSet presAssocID="{3EFD6BBD-39DB-45AC-AA2B-18C7584A55FE}" presName="accentRepeatNode" presStyleLbl="solidFgAcc1" presStyleIdx="1" presStyleCnt="3">
        <dgm:style>
          <a:lnRef idx="3">
            <a:schemeClr val="lt1"/>
          </a:lnRef>
          <a:fillRef idx="1">
            <a:schemeClr val="accent1"/>
          </a:fillRef>
          <a:effectRef idx="1">
            <a:schemeClr val="accent1"/>
          </a:effectRef>
          <a:fontRef idx="minor">
            <a:schemeClr val="lt1"/>
          </a:fontRef>
        </dgm:style>
      </dgm:prSet>
      <dgm:spPr>
        <a:solidFill>
          <a:schemeClr val="tx2">
            <a:lumMod val="75000"/>
          </a:schemeClr>
        </a:solidFill>
      </dgm:spPr>
    </dgm:pt>
    <dgm:pt modelId="{87CED161-3CB4-417A-B64A-C76E4C9332E2}" type="pres">
      <dgm:prSet presAssocID="{DFEA1647-96A5-47AD-98F8-2D955A035A38}" presName="text_3" presStyleLbl="node1" presStyleIdx="2" presStyleCnt="3">
        <dgm:presLayoutVars>
          <dgm:bulletEnabled val="1"/>
        </dgm:presLayoutVars>
      </dgm:prSet>
      <dgm:spPr/>
      <dgm:t>
        <a:bodyPr/>
        <a:lstStyle/>
        <a:p>
          <a:endParaRPr lang="en-US"/>
        </a:p>
      </dgm:t>
    </dgm:pt>
    <dgm:pt modelId="{BF3C54DD-60A1-4C47-9610-F7635AE89352}" type="pres">
      <dgm:prSet presAssocID="{DFEA1647-96A5-47AD-98F8-2D955A035A38}" presName="accent_3" presStyleCnt="0"/>
      <dgm:spPr/>
    </dgm:pt>
    <dgm:pt modelId="{55258A59-197F-4080-A6E0-F0DBFF7F90EE}" type="pres">
      <dgm:prSet presAssocID="{DFEA1647-96A5-47AD-98F8-2D955A035A38}" presName="accentRepeatNode" presStyleLbl="solidFgAcc1" presStyleIdx="2" presStyleCnt="3">
        <dgm:style>
          <a:lnRef idx="3">
            <a:schemeClr val="lt1"/>
          </a:lnRef>
          <a:fillRef idx="1">
            <a:schemeClr val="accent1"/>
          </a:fillRef>
          <a:effectRef idx="1">
            <a:schemeClr val="accent1"/>
          </a:effectRef>
          <a:fontRef idx="minor">
            <a:schemeClr val="lt1"/>
          </a:fontRef>
        </dgm:style>
      </dgm:prSet>
      <dgm:spPr>
        <a:solidFill>
          <a:srgbClr val="CC3300"/>
        </a:solidFill>
      </dgm:spPr>
    </dgm:pt>
  </dgm:ptLst>
  <dgm:cxnLst>
    <dgm:cxn modelId="{8D841965-4148-44B0-8B94-7F4524F94F26}" type="presOf" srcId="{1CC5B58A-4682-4F14-8516-AADD32840BB7}" destId="{EF26CA92-7ED5-48C6-9A23-14EC95BFC7C2}" srcOrd="0" destOrd="0" presId="urn:microsoft.com/office/officeart/2008/layout/VerticalCurvedList"/>
    <dgm:cxn modelId="{009392E9-27C6-49CA-A49A-2FAB166FDF80}" type="presOf" srcId="{FFC6ACCB-CCB7-4462-B83C-947C39700331}" destId="{55820467-CBF7-4FF0-866D-758DD75096E2}" srcOrd="0" destOrd="0" presId="urn:microsoft.com/office/officeart/2008/layout/VerticalCurvedList"/>
    <dgm:cxn modelId="{D259621E-8D7C-4C94-97B3-86B63248E1D7}" type="presOf" srcId="{3EFD6BBD-39DB-45AC-AA2B-18C7584A55FE}" destId="{38A5E4AE-8AB8-4069-AE76-13F08C266A1B}" srcOrd="0" destOrd="0" presId="urn:microsoft.com/office/officeart/2008/layout/VerticalCurvedList"/>
    <dgm:cxn modelId="{56223C2A-21D4-4890-A2E1-FBECE51F58A8}" srcId="{FFC6ACCB-CCB7-4462-B83C-947C39700331}" destId="{1CC5B58A-4682-4F14-8516-AADD32840BB7}" srcOrd="0" destOrd="0" parTransId="{1B26A3A5-7E6F-4735-A2C0-8773690EDB55}" sibTransId="{65B8229F-4446-4766-90B2-D963204C3694}"/>
    <dgm:cxn modelId="{2BA5371B-B333-40D7-99A1-289D52FC5DD3}" type="presOf" srcId="{DFEA1647-96A5-47AD-98F8-2D955A035A38}" destId="{87CED161-3CB4-417A-B64A-C76E4C9332E2}" srcOrd="0" destOrd="0" presId="urn:microsoft.com/office/officeart/2008/layout/VerticalCurvedList"/>
    <dgm:cxn modelId="{E5AFE59D-1F04-44A6-B679-A0E10507645C}" srcId="{FFC6ACCB-CCB7-4462-B83C-947C39700331}" destId="{3EFD6BBD-39DB-45AC-AA2B-18C7584A55FE}" srcOrd="1" destOrd="0" parTransId="{74129307-D1E9-438D-8613-ACB313412DD1}" sibTransId="{BB0C8677-94DB-477E-8F9C-BAE78B1C2F42}"/>
    <dgm:cxn modelId="{E6F92AE3-AEB7-40A8-9FB2-34064DC1DD0D}" srcId="{FFC6ACCB-CCB7-4462-B83C-947C39700331}" destId="{DFEA1647-96A5-47AD-98F8-2D955A035A38}" srcOrd="2" destOrd="0" parTransId="{0562B51A-DA49-46F1-984C-A86D423D0069}" sibTransId="{82BCC4E8-0331-4919-9663-BAB15AE99C8E}"/>
    <dgm:cxn modelId="{42C2A9DA-5150-4F83-84FD-0D7A9AF5EDBF}" type="presOf" srcId="{65B8229F-4446-4766-90B2-D963204C3694}" destId="{15EA5C8F-BA3E-4A20-B359-D95AD5D04D7F}" srcOrd="0" destOrd="0" presId="urn:microsoft.com/office/officeart/2008/layout/VerticalCurvedList"/>
    <dgm:cxn modelId="{1E6005F1-7C7D-4BB8-B9E6-87F9A3B5837C}" type="presParOf" srcId="{55820467-CBF7-4FF0-866D-758DD75096E2}" destId="{625A1B63-5B0D-455B-978F-98DB5D4ECDDB}" srcOrd="0" destOrd="0" presId="urn:microsoft.com/office/officeart/2008/layout/VerticalCurvedList"/>
    <dgm:cxn modelId="{2872E5CB-46B6-4D8C-9654-B9FF0CDCCF2F}" type="presParOf" srcId="{625A1B63-5B0D-455B-978F-98DB5D4ECDDB}" destId="{B35BA6B8-44CC-4F8E-8872-F44741C8740A}" srcOrd="0" destOrd="0" presId="urn:microsoft.com/office/officeart/2008/layout/VerticalCurvedList"/>
    <dgm:cxn modelId="{A09D6073-688A-4210-9317-692AE481BA01}" type="presParOf" srcId="{B35BA6B8-44CC-4F8E-8872-F44741C8740A}" destId="{DFBCC43C-5AD5-43A3-9500-637105EF40F4}" srcOrd="0" destOrd="0" presId="urn:microsoft.com/office/officeart/2008/layout/VerticalCurvedList"/>
    <dgm:cxn modelId="{F05A5143-716A-4627-9441-7DF3702C9E8A}" type="presParOf" srcId="{B35BA6B8-44CC-4F8E-8872-F44741C8740A}" destId="{15EA5C8F-BA3E-4A20-B359-D95AD5D04D7F}" srcOrd="1" destOrd="0" presId="urn:microsoft.com/office/officeart/2008/layout/VerticalCurvedList"/>
    <dgm:cxn modelId="{C7EDC7E1-4C1E-457E-9D3C-59AEA0F2A217}" type="presParOf" srcId="{B35BA6B8-44CC-4F8E-8872-F44741C8740A}" destId="{F6370CD4-538E-4707-8220-150412759AD3}" srcOrd="2" destOrd="0" presId="urn:microsoft.com/office/officeart/2008/layout/VerticalCurvedList"/>
    <dgm:cxn modelId="{EE33BF33-CED4-49AC-81DA-F6AD28252AD3}" type="presParOf" srcId="{B35BA6B8-44CC-4F8E-8872-F44741C8740A}" destId="{A559906C-4ABA-4DD6-985B-E41ED1BEBD22}" srcOrd="3" destOrd="0" presId="urn:microsoft.com/office/officeart/2008/layout/VerticalCurvedList"/>
    <dgm:cxn modelId="{FCD8B495-0A2A-44D0-962B-D61BF00BBCCD}" type="presParOf" srcId="{625A1B63-5B0D-455B-978F-98DB5D4ECDDB}" destId="{EF26CA92-7ED5-48C6-9A23-14EC95BFC7C2}" srcOrd="1" destOrd="0" presId="urn:microsoft.com/office/officeart/2008/layout/VerticalCurvedList"/>
    <dgm:cxn modelId="{E12005FF-0519-491E-9A23-8CA78B20D691}" type="presParOf" srcId="{625A1B63-5B0D-455B-978F-98DB5D4ECDDB}" destId="{B27173BE-7800-4789-8576-BFE125BA270F}" srcOrd="2" destOrd="0" presId="urn:microsoft.com/office/officeart/2008/layout/VerticalCurvedList"/>
    <dgm:cxn modelId="{DA7211A3-0412-4A5B-988D-17033F7232EE}" type="presParOf" srcId="{B27173BE-7800-4789-8576-BFE125BA270F}" destId="{0AB70952-9AC7-4314-AFFF-93FAA8D4D151}" srcOrd="0" destOrd="0" presId="urn:microsoft.com/office/officeart/2008/layout/VerticalCurvedList"/>
    <dgm:cxn modelId="{6FBC42BF-1E95-4C29-A1DA-78DA12254751}" type="presParOf" srcId="{625A1B63-5B0D-455B-978F-98DB5D4ECDDB}" destId="{38A5E4AE-8AB8-4069-AE76-13F08C266A1B}" srcOrd="3" destOrd="0" presId="urn:microsoft.com/office/officeart/2008/layout/VerticalCurvedList"/>
    <dgm:cxn modelId="{5B82FF33-4EA7-4A15-989A-C9F357EFBD89}" type="presParOf" srcId="{625A1B63-5B0D-455B-978F-98DB5D4ECDDB}" destId="{4D8B7A12-82A0-4691-A803-1E6B1F98DAE9}" srcOrd="4" destOrd="0" presId="urn:microsoft.com/office/officeart/2008/layout/VerticalCurvedList"/>
    <dgm:cxn modelId="{94C9A396-F06B-46E2-B35F-29B26AED1DFF}" type="presParOf" srcId="{4D8B7A12-82A0-4691-A803-1E6B1F98DAE9}" destId="{E4ED8737-83FD-42AB-A5B2-8567EF25C661}" srcOrd="0" destOrd="0" presId="urn:microsoft.com/office/officeart/2008/layout/VerticalCurvedList"/>
    <dgm:cxn modelId="{A2AAFE27-718F-4A2E-B06B-8EF4CAA93F86}" type="presParOf" srcId="{625A1B63-5B0D-455B-978F-98DB5D4ECDDB}" destId="{87CED161-3CB4-417A-B64A-C76E4C9332E2}" srcOrd="5" destOrd="0" presId="urn:microsoft.com/office/officeart/2008/layout/VerticalCurvedList"/>
    <dgm:cxn modelId="{BF081515-3815-4E28-B2DE-76BDBD886167}" type="presParOf" srcId="{625A1B63-5B0D-455B-978F-98DB5D4ECDDB}" destId="{BF3C54DD-60A1-4C47-9610-F7635AE89352}" srcOrd="6" destOrd="0" presId="urn:microsoft.com/office/officeart/2008/layout/VerticalCurvedList"/>
    <dgm:cxn modelId="{51B18CCA-5984-465E-B343-7D52ED9BA0BB}" type="presParOf" srcId="{BF3C54DD-60A1-4C47-9610-F7635AE89352}" destId="{55258A59-197F-4080-A6E0-F0DBFF7F90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A5C8F-BA3E-4A20-B359-D95AD5D04D7F}">
      <dsp:nvSpPr>
        <dsp:cNvPr id="0" name=""/>
        <dsp:cNvSpPr/>
      </dsp:nvSpPr>
      <dsp:spPr>
        <a:xfrm>
          <a:off x="-4429406" y="-679334"/>
          <a:ext cx="5276891" cy="5276891"/>
        </a:xfrm>
        <a:prstGeom prst="blockArc">
          <a:avLst>
            <a:gd name="adj1" fmla="val 18900000"/>
            <a:gd name="adj2" fmla="val 2700000"/>
            <a:gd name="adj3" fmla="val 40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26CA92-7ED5-48C6-9A23-14EC95BFC7C2}">
      <dsp:nvSpPr>
        <dsp:cNvPr id="0" name=""/>
        <dsp:cNvSpPr/>
      </dsp:nvSpPr>
      <dsp:spPr>
        <a:xfrm>
          <a:off x="545036" y="391822"/>
          <a:ext cx="6409851" cy="7836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lvl="0" algn="l" defTabSz="1066800">
            <a:lnSpc>
              <a:spcPct val="90000"/>
            </a:lnSpc>
            <a:spcBef>
              <a:spcPct val="0"/>
            </a:spcBef>
            <a:spcAft>
              <a:spcPct val="35000"/>
            </a:spcAft>
          </a:pPr>
          <a:r>
            <a:rPr lang="en-US" sz="2400" b="1" kern="1200"/>
            <a:t>Giới </a:t>
          </a:r>
          <a:r>
            <a:rPr lang="en-US" sz="2400" b="1" kern="1200" dirty="0" err="1"/>
            <a:t>thiệu</a:t>
          </a:r>
          <a:r>
            <a:rPr lang="en-US" sz="2400" b="1" kern="1200" dirty="0"/>
            <a:t> </a:t>
          </a:r>
          <a:r>
            <a:rPr lang="en-US" sz="2400" b="1" kern="1200" dirty="0" err="1"/>
            <a:t>tổng</a:t>
          </a:r>
          <a:r>
            <a:rPr lang="en-US" sz="2400" b="1" kern="1200" dirty="0"/>
            <a:t> </a:t>
          </a:r>
          <a:r>
            <a:rPr lang="en-US" sz="2400" b="1" kern="1200" dirty="0" err="1"/>
            <a:t>quan</a:t>
          </a:r>
          <a:r>
            <a:rPr lang="en-US" sz="2400" b="1" kern="1200" dirty="0"/>
            <a:t> </a:t>
          </a:r>
          <a:r>
            <a:rPr lang="en-US" sz="2400" b="1" kern="1200" dirty="0" err="1"/>
            <a:t>về</a:t>
          </a:r>
          <a:r>
            <a:rPr lang="en-US" sz="2400" b="1" kern="1200" dirty="0"/>
            <a:t> </a:t>
          </a:r>
          <a:r>
            <a:rPr lang="en-US" sz="2400" b="1" kern="1200" dirty="0" err="1"/>
            <a:t>UML</a:t>
          </a:r>
          <a:endParaRPr lang="vi-VN" sz="2400" kern="1200" dirty="0"/>
        </a:p>
      </dsp:txBody>
      <dsp:txXfrm>
        <a:off x="545036" y="391822"/>
        <a:ext cx="6409851" cy="783644"/>
      </dsp:txXfrm>
    </dsp:sp>
    <dsp:sp modelId="{0AB70952-9AC7-4314-AFFF-93FAA8D4D151}">
      <dsp:nvSpPr>
        <dsp:cNvPr id="0" name=""/>
        <dsp:cNvSpPr/>
      </dsp:nvSpPr>
      <dsp:spPr>
        <a:xfrm>
          <a:off x="55258" y="293866"/>
          <a:ext cx="979555" cy="979555"/>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 modelId="{38A5E4AE-8AB8-4069-AE76-13F08C266A1B}">
      <dsp:nvSpPr>
        <dsp:cNvPr id="0" name=""/>
        <dsp:cNvSpPr/>
      </dsp:nvSpPr>
      <dsp:spPr>
        <a:xfrm>
          <a:off x="829891" y="1567289"/>
          <a:ext cx="6124996" cy="783644"/>
        </a:xfrm>
        <a:prstGeom prst="rect">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lvl="0" algn="l" defTabSz="1066800">
            <a:lnSpc>
              <a:spcPct val="90000"/>
            </a:lnSpc>
            <a:spcBef>
              <a:spcPct val="0"/>
            </a:spcBef>
            <a:spcAft>
              <a:spcPct val="35000"/>
            </a:spcAft>
          </a:pPr>
          <a:r>
            <a:rPr lang="en-US" sz="2400" b="1" kern="1200"/>
            <a:t>Các </a:t>
          </a:r>
          <a:r>
            <a:rPr lang="en-US" sz="2400" b="1" kern="1200" dirty="0" err="1"/>
            <a:t>khung</a:t>
          </a:r>
          <a:r>
            <a:rPr lang="en-US" sz="2400" b="1" kern="1200" dirty="0"/>
            <a:t> </a:t>
          </a:r>
          <a:r>
            <a:rPr lang="en-US" sz="2400" b="1" kern="1200" dirty="0" err="1"/>
            <a:t>nhìn</a:t>
          </a:r>
          <a:r>
            <a:rPr lang="en-US" sz="2400" b="1" kern="1200" dirty="0"/>
            <a:t> </a:t>
          </a:r>
          <a:r>
            <a:rPr lang="en-US" sz="2400" b="1" kern="1200" dirty="0" err="1"/>
            <a:t>trong</a:t>
          </a:r>
          <a:r>
            <a:rPr lang="en-US" sz="2400" b="1" kern="1200" dirty="0"/>
            <a:t> </a:t>
          </a:r>
          <a:r>
            <a:rPr lang="en-US" sz="2400" b="1" kern="1200" dirty="0" err="1"/>
            <a:t>UML</a:t>
          </a:r>
          <a:endParaRPr lang="vi-VN" sz="2400" kern="1200" dirty="0"/>
        </a:p>
      </dsp:txBody>
      <dsp:txXfrm>
        <a:off x="829891" y="1567289"/>
        <a:ext cx="6124996" cy="783644"/>
      </dsp:txXfrm>
    </dsp:sp>
    <dsp:sp modelId="{E4ED8737-83FD-42AB-A5B2-8567EF25C661}">
      <dsp:nvSpPr>
        <dsp:cNvPr id="0" name=""/>
        <dsp:cNvSpPr/>
      </dsp:nvSpPr>
      <dsp:spPr>
        <a:xfrm>
          <a:off x="340113" y="1469333"/>
          <a:ext cx="979555" cy="979555"/>
        </a:xfrm>
        <a:prstGeom prst="ellipse">
          <a:avLst/>
        </a:prstGeom>
        <a:solidFill>
          <a:schemeClr val="tx2">
            <a:lumMod val="75000"/>
          </a:schemeClr>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 modelId="{87CED161-3CB4-417A-B64A-C76E4C9332E2}">
      <dsp:nvSpPr>
        <dsp:cNvPr id="0" name=""/>
        <dsp:cNvSpPr/>
      </dsp:nvSpPr>
      <dsp:spPr>
        <a:xfrm>
          <a:off x="545036" y="2742756"/>
          <a:ext cx="6409851" cy="783644"/>
        </a:xfrm>
        <a:prstGeom prst="rect">
          <a:avLst/>
        </a:prstGeom>
        <a:solidFill>
          <a:srgbClr val="CC33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lvl="0" algn="l" defTabSz="1066800">
            <a:lnSpc>
              <a:spcPct val="90000"/>
            </a:lnSpc>
            <a:spcBef>
              <a:spcPct val="0"/>
            </a:spcBef>
            <a:spcAft>
              <a:spcPct val="35000"/>
            </a:spcAft>
          </a:pPr>
          <a:r>
            <a:rPr lang="en-US" sz="2400" b="1" kern="1200"/>
            <a:t>Sử </a:t>
          </a:r>
          <a:r>
            <a:rPr lang="en-US" sz="2400" b="1" kern="1200" err="1"/>
            <a:t>dụng</a:t>
          </a:r>
          <a:r>
            <a:rPr lang="en-US" sz="2400" b="1" kern="1200"/>
            <a:t> STARUML (hoặc Rational Rose)</a:t>
          </a:r>
          <a:endParaRPr lang="vi-VN" sz="2400" kern="1200" dirty="0"/>
        </a:p>
      </dsp:txBody>
      <dsp:txXfrm>
        <a:off x="545036" y="2742756"/>
        <a:ext cx="6409851" cy="783644"/>
      </dsp:txXfrm>
    </dsp:sp>
    <dsp:sp modelId="{55258A59-197F-4080-A6E0-F0DBFF7F90EE}">
      <dsp:nvSpPr>
        <dsp:cNvPr id="0" name=""/>
        <dsp:cNvSpPr/>
      </dsp:nvSpPr>
      <dsp:spPr>
        <a:xfrm>
          <a:off x="55258" y="2644800"/>
          <a:ext cx="979555" cy="979555"/>
        </a:xfrm>
        <a:prstGeom prst="ellipse">
          <a:avLst/>
        </a:prstGeom>
        <a:solidFill>
          <a:srgbClr val="CC3300"/>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657F06D-B7DD-47AF-B97D-E75B78BBCACB}" type="datetimeFigureOut">
              <a:rPr lang="en-US" smtClean="0"/>
              <a:t>22-May-24</a:t>
            </a:fld>
            <a:endParaRPr lang="en-US"/>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D02B679-2090-4DDA-9535-1FB9CB66C733}" type="slidenum">
              <a:rPr lang="en-US" smtClean="0"/>
              <a:t>‹#›</a:t>
            </a:fld>
            <a:endParaRPr lang="en-US"/>
          </a:p>
        </p:txBody>
      </p:sp>
    </p:spTree>
    <p:extLst>
      <p:ext uri="{BB962C8B-B14F-4D97-AF65-F5344CB8AC3E}">
        <p14:creationId xmlns:p14="http://schemas.microsoft.com/office/powerpoint/2010/main" val="32871207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CA1CCA2-458D-4E9B-94B3-8E61AB262D1B}" type="datetimeFigureOut">
              <a:rPr lang="en-US" smtClean="0"/>
              <a:t>22-May-24</a:t>
            </a:fld>
            <a:endParaRPr lang="en-US"/>
          </a:p>
        </p:txBody>
      </p:sp>
      <p:sp>
        <p:nvSpPr>
          <p:cNvPr id="4" name="Slide Image Placeholder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180C27C-0D3F-4DDC-B0C0-66F48370376F}" type="slidenum">
              <a:rPr lang="en-US" smtClean="0"/>
              <a:t>‹#›</a:t>
            </a:fld>
            <a:endParaRPr lang="en-US"/>
          </a:p>
        </p:txBody>
      </p:sp>
    </p:spTree>
    <p:extLst>
      <p:ext uri="{BB962C8B-B14F-4D97-AF65-F5344CB8AC3E}">
        <p14:creationId xmlns:p14="http://schemas.microsoft.com/office/powerpoint/2010/main" val="6571576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80C27C-0D3F-4DDC-B0C0-66F48370376F}" type="slidenum">
              <a:rPr lang="en-US" smtClean="0"/>
              <a:t>1</a:t>
            </a:fld>
            <a:endParaRPr lang="en-US"/>
          </a:p>
        </p:txBody>
      </p:sp>
    </p:spTree>
    <p:extLst>
      <p:ext uri="{BB962C8B-B14F-4D97-AF65-F5344CB8AC3E}">
        <p14:creationId xmlns:p14="http://schemas.microsoft.com/office/powerpoint/2010/main" val="55638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14</a:t>
            </a:fld>
            <a:endParaRPr lang="en-US"/>
          </a:p>
        </p:txBody>
      </p:sp>
    </p:spTree>
    <p:extLst>
      <p:ext uri="{BB962C8B-B14F-4D97-AF65-F5344CB8AC3E}">
        <p14:creationId xmlns:p14="http://schemas.microsoft.com/office/powerpoint/2010/main" val="91772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15</a:t>
            </a:fld>
            <a:endParaRPr lang="en-US"/>
          </a:p>
        </p:txBody>
      </p:sp>
    </p:spTree>
    <p:extLst>
      <p:ext uri="{BB962C8B-B14F-4D97-AF65-F5344CB8AC3E}">
        <p14:creationId xmlns:p14="http://schemas.microsoft.com/office/powerpoint/2010/main" val="80090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16</a:t>
            </a:fld>
            <a:endParaRPr lang="en-US"/>
          </a:p>
        </p:txBody>
      </p:sp>
    </p:spTree>
    <p:extLst>
      <p:ext uri="{BB962C8B-B14F-4D97-AF65-F5344CB8AC3E}">
        <p14:creationId xmlns:p14="http://schemas.microsoft.com/office/powerpoint/2010/main" val="178792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17</a:t>
            </a:fld>
            <a:endParaRPr lang="en-US"/>
          </a:p>
        </p:txBody>
      </p:sp>
    </p:spTree>
    <p:extLst>
      <p:ext uri="{BB962C8B-B14F-4D97-AF65-F5344CB8AC3E}">
        <p14:creationId xmlns:p14="http://schemas.microsoft.com/office/powerpoint/2010/main" val="138327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18</a:t>
            </a:fld>
            <a:endParaRPr lang="en-US"/>
          </a:p>
        </p:txBody>
      </p:sp>
    </p:spTree>
    <p:extLst>
      <p:ext uri="{BB962C8B-B14F-4D97-AF65-F5344CB8AC3E}">
        <p14:creationId xmlns:p14="http://schemas.microsoft.com/office/powerpoint/2010/main" val="36534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19</a:t>
            </a:fld>
            <a:endParaRPr lang="en-US"/>
          </a:p>
        </p:txBody>
      </p:sp>
    </p:spTree>
    <p:extLst>
      <p:ext uri="{BB962C8B-B14F-4D97-AF65-F5344CB8AC3E}">
        <p14:creationId xmlns:p14="http://schemas.microsoft.com/office/powerpoint/2010/main" val="13121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20</a:t>
            </a:fld>
            <a:endParaRPr lang="en-US"/>
          </a:p>
        </p:txBody>
      </p:sp>
    </p:spTree>
    <p:extLst>
      <p:ext uri="{BB962C8B-B14F-4D97-AF65-F5344CB8AC3E}">
        <p14:creationId xmlns:p14="http://schemas.microsoft.com/office/powerpoint/2010/main" val="74288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21</a:t>
            </a:fld>
            <a:endParaRPr lang="en-US"/>
          </a:p>
        </p:txBody>
      </p:sp>
    </p:spTree>
    <p:extLst>
      <p:ext uri="{BB962C8B-B14F-4D97-AF65-F5344CB8AC3E}">
        <p14:creationId xmlns:p14="http://schemas.microsoft.com/office/powerpoint/2010/main" val="77887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22</a:t>
            </a:fld>
            <a:endParaRPr lang="en-US"/>
          </a:p>
        </p:txBody>
      </p:sp>
    </p:spTree>
    <p:extLst>
      <p:ext uri="{BB962C8B-B14F-4D97-AF65-F5344CB8AC3E}">
        <p14:creationId xmlns:p14="http://schemas.microsoft.com/office/powerpoint/2010/main" val="17272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101</a:t>
            </a:fld>
            <a:endParaRPr lang="en-US"/>
          </a:p>
        </p:txBody>
      </p:sp>
    </p:spTree>
    <p:extLst>
      <p:ext uri="{BB962C8B-B14F-4D97-AF65-F5344CB8AC3E}">
        <p14:creationId xmlns:p14="http://schemas.microsoft.com/office/powerpoint/2010/main" val="220480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90448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102</a:t>
            </a:fld>
            <a:endParaRPr lang="en-US"/>
          </a:p>
        </p:txBody>
      </p:sp>
    </p:spTree>
    <p:extLst>
      <p:ext uri="{BB962C8B-B14F-4D97-AF65-F5344CB8AC3E}">
        <p14:creationId xmlns:p14="http://schemas.microsoft.com/office/powerpoint/2010/main" val="130276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103</a:t>
            </a:fld>
            <a:endParaRPr lang="en-US"/>
          </a:p>
        </p:txBody>
      </p:sp>
    </p:spTree>
    <p:extLst>
      <p:ext uri="{BB962C8B-B14F-4D97-AF65-F5344CB8AC3E}">
        <p14:creationId xmlns:p14="http://schemas.microsoft.com/office/powerpoint/2010/main" val="346998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104</a:t>
            </a:fld>
            <a:endParaRPr lang="en-US"/>
          </a:p>
        </p:txBody>
      </p:sp>
    </p:spTree>
    <p:extLst>
      <p:ext uri="{BB962C8B-B14F-4D97-AF65-F5344CB8AC3E}">
        <p14:creationId xmlns:p14="http://schemas.microsoft.com/office/powerpoint/2010/main" val="229163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105</a:t>
            </a:fld>
            <a:endParaRPr lang="en-US"/>
          </a:p>
        </p:txBody>
      </p:sp>
    </p:spTree>
    <p:extLst>
      <p:ext uri="{BB962C8B-B14F-4D97-AF65-F5344CB8AC3E}">
        <p14:creationId xmlns:p14="http://schemas.microsoft.com/office/powerpoint/2010/main" val="2149387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106</a:t>
            </a:fld>
            <a:endParaRPr lang="en-US"/>
          </a:p>
        </p:txBody>
      </p:sp>
    </p:spTree>
    <p:extLst>
      <p:ext uri="{BB962C8B-B14F-4D97-AF65-F5344CB8AC3E}">
        <p14:creationId xmlns:p14="http://schemas.microsoft.com/office/powerpoint/2010/main" val="383686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107</a:t>
            </a:fld>
            <a:endParaRPr lang="en-US"/>
          </a:p>
        </p:txBody>
      </p:sp>
    </p:spTree>
    <p:extLst>
      <p:ext uri="{BB962C8B-B14F-4D97-AF65-F5344CB8AC3E}">
        <p14:creationId xmlns:p14="http://schemas.microsoft.com/office/powerpoint/2010/main" val="38914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108</a:t>
            </a:fld>
            <a:endParaRPr lang="en-US"/>
          </a:p>
        </p:txBody>
      </p:sp>
    </p:spTree>
    <p:extLst>
      <p:ext uri="{BB962C8B-B14F-4D97-AF65-F5344CB8AC3E}">
        <p14:creationId xmlns:p14="http://schemas.microsoft.com/office/powerpoint/2010/main" val="418430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109</a:t>
            </a:fld>
            <a:endParaRPr lang="en-US"/>
          </a:p>
        </p:txBody>
      </p:sp>
    </p:spTree>
    <p:extLst>
      <p:ext uri="{BB962C8B-B14F-4D97-AF65-F5344CB8AC3E}">
        <p14:creationId xmlns:p14="http://schemas.microsoft.com/office/powerpoint/2010/main" val="475148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110</a:t>
            </a:fld>
            <a:endParaRPr lang="en-US"/>
          </a:p>
        </p:txBody>
      </p:sp>
    </p:spTree>
    <p:extLst>
      <p:ext uri="{BB962C8B-B14F-4D97-AF65-F5344CB8AC3E}">
        <p14:creationId xmlns:p14="http://schemas.microsoft.com/office/powerpoint/2010/main" val="666084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111</a:t>
            </a:fld>
            <a:endParaRPr lang="en-US"/>
          </a:p>
        </p:txBody>
      </p:sp>
    </p:spTree>
    <p:extLst>
      <p:ext uri="{BB962C8B-B14F-4D97-AF65-F5344CB8AC3E}">
        <p14:creationId xmlns:p14="http://schemas.microsoft.com/office/powerpoint/2010/main" val="196868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7</a:t>
            </a:fld>
            <a:endParaRPr lang="en-US"/>
          </a:p>
        </p:txBody>
      </p:sp>
    </p:spTree>
    <p:extLst>
      <p:ext uri="{BB962C8B-B14F-4D97-AF65-F5344CB8AC3E}">
        <p14:creationId xmlns:p14="http://schemas.microsoft.com/office/powerpoint/2010/main" val="357724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112</a:t>
            </a:fld>
            <a:endParaRPr lang="en-US"/>
          </a:p>
        </p:txBody>
      </p:sp>
    </p:spTree>
    <p:extLst>
      <p:ext uri="{BB962C8B-B14F-4D97-AF65-F5344CB8AC3E}">
        <p14:creationId xmlns:p14="http://schemas.microsoft.com/office/powerpoint/2010/main" val="1553402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113</a:t>
            </a:fld>
            <a:endParaRPr lang="en-US"/>
          </a:p>
        </p:txBody>
      </p:sp>
    </p:spTree>
    <p:extLst>
      <p:ext uri="{BB962C8B-B14F-4D97-AF65-F5344CB8AC3E}">
        <p14:creationId xmlns:p14="http://schemas.microsoft.com/office/powerpoint/2010/main" val="100311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114</a:t>
            </a:fld>
            <a:endParaRPr lang="en-US"/>
          </a:p>
        </p:txBody>
      </p:sp>
    </p:spTree>
    <p:extLst>
      <p:ext uri="{BB962C8B-B14F-4D97-AF65-F5344CB8AC3E}">
        <p14:creationId xmlns:p14="http://schemas.microsoft.com/office/powerpoint/2010/main" val="3254096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115</a:t>
            </a:fld>
            <a:endParaRPr lang="en-US"/>
          </a:p>
        </p:txBody>
      </p:sp>
    </p:spTree>
    <p:extLst>
      <p:ext uri="{BB962C8B-B14F-4D97-AF65-F5344CB8AC3E}">
        <p14:creationId xmlns:p14="http://schemas.microsoft.com/office/powerpoint/2010/main" val="591742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116</a:t>
            </a:fld>
            <a:endParaRPr lang="en-US"/>
          </a:p>
        </p:txBody>
      </p:sp>
    </p:spTree>
    <p:extLst>
      <p:ext uri="{BB962C8B-B14F-4D97-AF65-F5344CB8AC3E}">
        <p14:creationId xmlns:p14="http://schemas.microsoft.com/office/powerpoint/2010/main" val="4160139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117</a:t>
            </a:fld>
            <a:endParaRPr lang="en-US"/>
          </a:p>
        </p:txBody>
      </p:sp>
    </p:spTree>
    <p:extLst>
      <p:ext uri="{BB962C8B-B14F-4D97-AF65-F5344CB8AC3E}">
        <p14:creationId xmlns:p14="http://schemas.microsoft.com/office/powerpoint/2010/main" val="3697068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118</a:t>
            </a:fld>
            <a:endParaRPr lang="en-US"/>
          </a:p>
        </p:txBody>
      </p:sp>
    </p:spTree>
    <p:extLst>
      <p:ext uri="{BB962C8B-B14F-4D97-AF65-F5344CB8AC3E}">
        <p14:creationId xmlns:p14="http://schemas.microsoft.com/office/powerpoint/2010/main" val="548096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119</a:t>
            </a:fld>
            <a:endParaRPr lang="en-US"/>
          </a:p>
        </p:txBody>
      </p:sp>
    </p:spTree>
    <p:extLst>
      <p:ext uri="{BB962C8B-B14F-4D97-AF65-F5344CB8AC3E}">
        <p14:creationId xmlns:p14="http://schemas.microsoft.com/office/powerpoint/2010/main" val="1034328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120</a:t>
            </a:fld>
            <a:endParaRPr lang="en-US"/>
          </a:p>
        </p:txBody>
      </p:sp>
    </p:spTree>
    <p:extLst>
      <p:ext uri="{BB962C8B-B14F-4D97-AF65-F5344CB8AC3E}">
        <p14:creationId xmlns:p14="http://schemas.microsoft.com/office/powerpoint/2010/main" val="4075782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121</a:t>
            </a:fld>
            <a:endParaRPr lang="en-US"/>
          </a:p>
        </p:txBody>
      </p:sp>
    </p:spTree>
    <p:extLst>
      <p:ext uri="{BB962C8B-B14F-4D97-AF65-F5344CB8AC3E}">
        <p14:creationId xmlns:p14="http://schemas.microsoft.com/office/powerpoint/2010/main" val="135948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8</a:t>
            </a:fld>
            <a:endParaRPr lang="en-US"/>
          </a:p>
        </p:txBody>
      </p:sp>
    </p:spTree>
    <p:extLst>
      <p:ext uri="{BB962C8B-B14F-4D97-AF65-F5344CB8AC3E}">
        <p14:creationId xmlns:p14="http://schemas.microsoft.com/office/powerpoint/2010/main" val="65843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9</a:t>
            </a:fld>
            <a:endParaRPr lang="en-US"/>
          </a:p>
        </p:txBody>
      </p:sp>
    </p:spTree>
    <p:extLst>
      <p:ext uri="{BB962C8B-B14F-4D97-AF65-F5344CB8AC3E}">
        <p14:creationId xmlns:p14="http://schemas.microsoft.com/office/powerpoint/2010/main" val="192202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a:t>
            </a:fld>
            <a:endParaRPr lang="en-US"/>
          </a:p>
        </p:txBody>
      </p:sp>
    </p:spTree>
    <p:extLst>
      <p:ext uri="{BB962C8B-B14F-4D97-AF65-F5344CB8AC3E}">
        <p14:creationId xmlns:p14="http://schemas.microsoft.com/office/powerpoint/2010/main" val="260377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a:t>
            </a:fld>
            <a:endParaRPr lang="en-US"/>
          </a:p>
        </p:txBody>
      </p:sp>
    </p:spTree>
    <p:extLst>
      <p:ext uri="{BB962C8B-B14F-4D97-AF65-F5344CB8AC3E}">
        <p14:creationId xmlns:p14="http://schemas.microsoft.com/office/powerpoint/2010/main" val="292366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a:t>
            </a:fld>
            <a:endParaRPr lang="en-US"/>
          </a:p>
        </p:txBody>
      </p:sp>
    </p:spTree>
    <p:extLst>
      <p:ext uri="{BB962C8B-B14F-4D97-AF65-F5344CB8AC3E}">
        <p14:creationId xmlns:p14="http://schemas.microsoft.com/office/powerpoint/2010/main" val="26820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13</a:t>
            </a:fld>
            <a:endParaRPr lang="en-US"/>
          </a:p>
        </p:txBody>
      </p:sp>
    </p:spTree>
    <p:extLst>
      <p:ext uri="{BB962C8B-B14F-4D97-AF65-F5344CB8AC3E}">
        <p14:creationId xmlns:p14="http://schemas.microsoft.com/office/powerpoint/2010/main" val="166271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404196"/>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87972" y="167768"/>
            <a:ext cx="7330054" cy="467995"/>
          </a:xfrm>
          <a:prstGeom prst="rect">
            <a:avLst/>
          </a:prstGeom>
        </p:spPr>
        <p:txBody>
          <a:bodyPr lIns="0" tIns="0" rIns="0" bIns="0"/>
          <a:lstStyle>
            <a:lvl1pPr>
              <a:defRPr sz="2900" b="1" i="0">
                <a:solidFill>
                  <a:srgbClr val="C00000"/>
                </a:solidFill>
                <a:latin typeface="Arial"/>
                <a:cs typeface="Arial"/>
              </a:defRPr>
            </a:lvl1pPr>
          </a:lstStyle>
          <a:p>
            <a:endParaRPr/>
          </a:p>
        </p:txBody>
      </p:sp>
      <p:sp>
        <p:nvSpPr>
          <p:cNvPr id="3" name="Holder 3"/>
          <p:cNvSpPr>
            <a:spLocks noGrp="1"/>
          </p:cNvSpPr>
          <p:nvPr>
            <p:ph type="body" idx="1"/>
          </p:nvPr>
        </p:nvSpPr>
        <p:spPr>
          <a:xfrm>
            <a:off x="2677921" y="1833372"/>
            <a:ext cx="4055269" cy="4602480"/>
          </a:xfrm>
          <a:prstGeom prst="rect">
            <a:avLst/>
          </a:prstGeom>
        </p:spPr>
        <p:txBody>
          <a:bodyPr lIns="0" tIns="0" rIns="0" bIns="0"/>
          <a:lstStyle>
            <a:lvl1pPr>
              <a:defRPr sz="14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3368040" y="6377940"/>
            <a:ext cx="316992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95300" y="6377940"/>
            <a:ext cx="227838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22-May-24</a:t>
            </a:fld>
            <a:endParaRPr lang="en-US"/>
          </a:p>
        </p:txBody>
      </p:sp>
      <p:sp>
        <p:nvSpPr>
          <p:cNvPr id="6" name="Holder 6"/>
          <p:cNvSpPr>
            <a:spLocks noGrp="1"/>
          </p:cNvSpPr>
          <p:nvPr>
            <p:ph type="sldNum" sz="quarter" idx="7"/>
          </p:nvPr>
        </p:nvSpPr>
        <p:spPr>
          <a:xfrm>
            <a:off x="450722" y="6490848"/>
            <a:ext cx="337079" cy="226059"/>
          </a:xfrm>
          <a:prstGeom prst="rect">
            <a:avLst/>
          </a:prstGeom>
        </p:spPr>
        <p:txBody>
          <a:bodyPr lIns="0" tIns="0" rIns="0" bIns="0"/>
          <a:lstStyle>
            <a:lvl1pPr>
              <a:defRPr sz="1300" b="1" i="0">
                <a:solidFill>
                  <a:srgbClr val="000066"/>
                </a:solidFill>
                <a:latin typeface="Verdana"/>
                <a:cs typeface="Verdana"/>
              </a:defRPr>
            </a:lvl1pPr>
          </a:lstStyle>
          <a:p>
            <a:pPr marL="38100">
              <a:spcBef>
                <a:spcPts val="100"/>
              </a:spcBef>
            </a:pPr>
            <a:fld id="{81D60167-4931-47E6-BA6A-407CBD079E47}" type="slidenum">
              <a:rPr lang="en-US" spc="-5" smtClean="0"/>
              <a:pPr marL="38100">
                <a:spcBef>
                  <a:spcPts val="100"/>
                </a:spcBef>
              </a:pPr>
              <a:t>‹#›</a:t>
            </a:fld>
            <a:endParaRPr lang="en-US" spc="-5" dirty="0"/>
          </a:p>
        </p:txBody>
      </p:sp>
    </p:spTree>
    <p:extLst>
      <p:ext uri="{BB962C8B-B14F-4D97-AF65-F5344CB8AC3E}">
        <p14:creationId xmlns:p14="http://schemas.microsoft.com/office/powerpoint/2010/main" val="291074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85043"/>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81038" y="6356350"/>
            <a:ext cx="2228850" cy="365125"/>
          </a:xfrm>
          <a:prstGeom prst="rect">
            <a:avLst/>
          </a:prstGeom>
        </p:spPr>
        <p:txBody>
          <a:bodyPr/>
          <a:lstStyle/>
          <a:p>
            <a:fld id="{BBD354C6-7883-4A94-8661-063F8DD3DE15}" type="datetimeFigureOut">
              <a:rPr lang="en-US" smtClean="0"/>
              <a:t>22-May-24</a:t>
            </a:fld>
            <a:endParaRPr lang="en-US"/>
          </a:p>
        </p:txBody>
      </p:sp>
      <p:sp>
        <p:nvSpPr>
          <p:cNvPr id="5" name="Footer Placeholder 4"/>
          <p:cNvSpPr>
            <a:spLocks noGrp="1"/>
          </p:cNvSpPr>
          <p:nvPr>
            <p:ph type="ftr" sz="quarter" idx="11"/>
          </p:nvPr>
        </p:nvSpPr>
        <p:spPr>
          <a:xfrm>
            <a:off x="3281363" y="6356350"/>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0"/>
            <a:ext cx="2228850" cy="365125"/>
          </a:xfrm>
          <a:prstGeom prst="rect">
            <a:avLst/>
          </a:prstGeom>
        </p:spPr>
        <p:txBody>
          <a:bodyPr/>
          <a:lstStyle/>
          <a:p>
            <a:fld id="{EDBD9626-4F6B-402C-B29B-F542160FC3D5}" type="slidenum">
              <a:rPr lang="en-US" smtClean="0"/>
              <a:t>‹#›</a:t>
            </a:fld>
            <a:endParaRPr lang="en-US"/>
          </a:p>
        </p:txBody>
      </p:sp>
    </p:spTree>
    <p:extLst>
      <p:ext uri="{BB962C8B-B14F-4D97-AF65-F5344CB8AC3E}">
        <p14:creationId xmlns:p14="http://schemas.microsoft.com/office/powerpoint/2010/main" val="46603025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15443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31729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13880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38629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19160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08454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96896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366713" y="6543675"/>
            <a:ext cx="2228850" cy="263525"/>
          </a:xfrm>
          <a:prstGeom prst="rect">
            <a:avLst/>
          </a:prstGeom>
        </p:spPr>
        <p:txBody>
          <a:bodyPr/>
          <a:lstStyle>
            <a:lvl1pPr algn="ctr">
              <a:defRPr sz="1200"/>
            </a:lvl1pPr>
          </a:lstStyle>
          <a:p>
            <a:fld id="{E9B6E23A-4619-4779-8025-A39D56682C1A}" type="slidenum">
              <a:rPr lang="en-US" smtClean="0"/>
              <a:pPr/>
              <a:t>‹#›</a:t>
            </a:fld>
            <a:endParaRPr lang="en-US"/>
          </a:p>
        </p:txBody>
      </p:sp>
    </p:spTree>
    <p:extLst>
      <p:ext uri="{BB962C8B-B14F-4D97-AF65-F5344CB8AC3E}">
        <p14:creationId xmlns:p14="http://schemas.microsoft.com/office/powerpoint/2010/main" val="1669493176"/>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6188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22246-EDD3-1F38-3156-5A918AAAF977}"/>
              </a:ext>
            </a:extLst>
          </p:cNvPr>
          <p:cNvPicPr>
            <a:picLocks noChangeAspect="1"/>
          </p:cNvPicPr>
          <p:nvPr userDrawn="1"/>
        </p:nvPicPr>
        <p:blipFill>
          <a:blip r:embed="rId5"/>
          <a:stretch>
            <a:fillRect/>
          </a:stretch>
        </p:blipFill>
        <p:spPr>
          <a:xfrm>
            <a:off x="0" y="4762"/>
            <a:ext cx="9906000" cy="6848475"/>
          </a:xfrm>
          <a:prstGeom prst="rect">
            <a:avLst/>
          </a:prstGeom>
        </p:spPr>
      </p:pic>
    </p:spTree>
    <p:extLst>
      <p:ext uri="{BB962C8B-B14F-4D97-AF65-F5344CB8AC3E}">
        <p14:creationId xmlns:p14="http://schemas.microsoft.com/office/powerpoint/2010/main" val="1148385035"/>
      </p:ext>
    </p:extLst>
  </p:cSld>
  <p:clrMap bg1="lt1" tx1="dk1" bg2="lt2" tx2="dk2" accent1="accent1" accent2="accent2" accent3="accent3" accent4="accent4" accent5="accent5" accent6="accent6" hlink="hlink" folHlink="folHlink"/>
  <p:sldLayoutIdLst>
    <p:sldLayoutId id="2147483719" r:id="rId1"/>
    <p:sldLayoutId id="2147483732" r:id="rId2"/>
    <p:sldLayoutId id="2147483733" r:id="rId3"/>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656818"/>
      </p:ext>
    </p:extLst>
  </p:cSld>
  <p:clrMap bg1="lt1" tx1="dk1" bg2="lt2" tx2="dk2" accent1="accent1" accent2="accent2" accent3="accent3" accent4="accent4" accent5="accent5" accent6="accent6" hlink="hlink" folHlink="folHlink"/>
  <p:sldLayoutIdLst>
    <p:sldLayoutId id="2147483731" r:id="rId1"/>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6980" y="1318650"/>
            <a:ext cx="8581914" cy="3247043"/>
          </a:xfrm>
          <a:prstGeom prst="rect">
            <a:avLst/>
          </a:prstGeom>
          <a:noFill/>
        </p:spPr>
        <p:txBody>
          <a:bodyPr wrap="square" rtlCol="0">
            <a:spAutoFit/>
          </a:bodyPr>
          <a:lstStyle/>
          <a:p>
            <a:pPr algn="ctr"/>
            <a:r>
              <a:rPr lang="en-US" b="1" dirty="0">
                <a:cs typeface="Times New Roman" panose="02020603050405020304" pitchFamily="18" charset="0"/>
              </a:rPr>
              <a:t>KHOA CÔNG NGHỆ THÔNG TIN</a:t>
            </a:r>
          </a:p>
          <a:p>
            <a:pPr algn="ctr"/>
            <a:r>
              <a:rPr lang="en-US" b="1" dirty="0">
                <a:cs typeface="Times New Roman" panose="02020603050405020304" pitchFamily="18" charset="0"/>
              </a:rPr>
              <a:t>MÔN HỌC: PHÂN TÍCH THIẾT KẾ HỆ THỐNG</a:t>
            </a:r>
          </a:p>
          <a:p>
            <a:pPr algn="ctr">
              <a:spcAft>
                <a:spcPts val="600"/>
              </a:spcAft>
            </a:pPr>
            <a:endParaRPr lang="en-US" sz="1100" b="1" dirty="0">
              <a:latin typeface="Bahnschrift SemiBold Condensed" panose="020B0502040204020203" pitchFamily="34" charset="0"/>
              <a:cs typeface="Times New Roman" panose="02020603050405020304" pitchFamily="18" charset="0"/>
            </a:endParaRPr>
          </a:p>
          <a:p>
            <a:pPr algn="ctr">
              <a:spcBef>
                <a:spcPts val="600"/>
              </a:spcBef>
              <a:spcAft>
                <a:spcPts val="600"/>
              </a:spcAft>
            </a:pPr>
            <a:r>
              <a:rPr lang="en-US" sz="3200" dirty="0">
                <a:solidFill>
                  <a:srgbClr val="FF6600"/>
                </a:solidFill>
                <a:latin typeface="Arial" panose="020B0604020202020204" pitchFamily="34" charset="0"/>
                <a:cs typeface="Arial" panose="020B0604020202020204" pitchFamily="34" charset="0"/>
              </a:rPr>
              <a:t>BÀI 3:</a:t>
            </a:r>
          </a:p>
          <a:p>
            <a:pPr algn="ctr">
              <a:spcAft>
                <a:spcPts val="600"/>
              </a:spcAft>
            </a:pPr>
            <a:r>
              <a:rPr lang="en-US" sz="4400" b="1" dirty="0">
                <a:solidFill>
                  <a:srgbClr val="FF6600"/>
                </a:solidFill>
                <a:latin typeface="Arial" panose="020B0604020202020204" pitchFamily="34" charset="0"/>
                <a:cs typeface="Arial" panose="020B0604020202020204" pitchFamily="34" charset="0"/>
              </a:rPr>
              <a:t>NGÔN NGỮ MÔ HÌNH HÓA HƯỚNG ĐỐI TƯỢNG</a:t>
            </a:r>
          </a:p>
          <a:p>
            <a:pPr algn="ctr">
              <a:spcAft>
                <a:spcPts val="600"/>
              </a:spcAft>
            </a:pPr>
            <a:endParaRPr lang="en-US" b="1" dirty="0">
              <a:cs typeface="Times New Roman" panose="02020603050405020304" pitchFamily="18" charset="0"/>
            </a:endParaRPr>
          </a:p>
        </p:txBody>
      </p:sp>
    </p:spTree>
    <p:extLst>
      <p:ext uri="{BB962C8B-B14F-4D97-AF65-F5344CB8AC3E}">
        <p14:creationId xmlns:p14="http://schemas.microsoft.com/office/powerpoint/2010/main" val="323219114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667" y="177569"/>
            <a:ext cx="7330054" cy="467995"/>
          </a:xfrm>
        </p:spPr>
        <p:txBody>
          <a:bodyPr/>
          <a:lstStyle/>
          <a:p>
            <a:r>
              <a:rPr lang="en-US" dirty="0">
                <a:solidFill>
                  <a:schemeClr val="bg1"/>
                </a:solidFill>
              </a:rPr>
              <a:t>2.1. GIỚI THIỆU TỔNG QUAN VỀ UML</a:t>
            </a:r>
          </a:p>
        </p:txBody>
      </p:sp>
      <p:sp>
        <p:nvSpPr>
          <p:cNvPr id="3" name="Content Placeholder 2"/>
          <p:cNvSpPr>
            <a:spLocks noGrp="1"/>
          </p:cNvSpPr>
          <p:nvPr>
            <p:ph idx="1"/>
          </p:nvPr>
        </p:nvSpPr>
        <p:spPr>
          <a:xfrm>
            <a:off x="640552" y="994584"/>
            <a:ext cx="8851317" cy="5460192"/>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Ví</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về</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endPar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a:t>
            </a:fld>
            <a:endParaRPr lang="en-US">
              <a:solidFill>
                <a:srgbClr val="000066"/>
              </a:solidFill>
            </a:endParaRPr>
          </a:p>
        </p:txBody>
      </p:sp>
      <p:grpSp>
        <p:nvGrpSpPr>
          <p:cNvPr id="14" name="Group 13"/>
          <p:cNvGrpSpPr/>
          <p:nvPr/>
        </p:nvGrpSpPr>
        <p:grpSpPr>
          <a:xfrm>
            <a:off x="4162425" y="1944562"/>
            <a:ext cx="5181600" cy="2199920"/>
            <a:chOff x="1371600" y="2631935"/>
            <a:chExt cx="6880225" cy="2962416"/>
          </a:xfrm>
        </p:grpSpPr>
        <p:grpSp>
          <p:nvGrpSpPr>
            <p:cNvPr id="5" name="Group 87"/>
            <p:cNvGrpSpPr>
              <a:grpSpLocks/>
            </p:cNvGrpSpPr>
            <p:nvPr/>
          </p:nvGrpSpPr>
          <p:grpSpPr bwMode="auto">
            <a:xfrm>
              <a:off x="1371600" y="2655888"/>
              <a:ext cx="6880225" cy="2938463"/>
              <a:chOff x="912" y="624"/>
              <a:chExt cx="4334" cy="1851"/>
            </a:xfrm>
          </p:grpSpPr>
          <p:sp>
            <p:nvSpPr>
              <p:cNvPr id="7" name="Text Box 89"/>
              <p:cNvSpPr txBox="1">
                <a:spLocks noChangeArrowheads="1"/>
              </p:cNvSpPr>
              <p:nvPr/>
            </p:nvSpPr>
            <p:spPr bwMode="auto">
              <a:xfrm>
                <a:off x="1440" y="1996"/>
                <a:ext cx="107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chemeClr val="folHlink"/>
                  </a:buClr>
                  <a:buFont typeface="Wingdings" panose="05000000000000000000" pitchFamily="2" charset="2"/>
                  <a:buNone/>
                </a:pPr>
                <a:r>
                  <a:rPr kumimoji="1" lang="en-US" altLang="en-US" sz="1600"/>
                  <a:t>Thế giới thực</a:t>
                </a:r>
              </a:p>
            </p:txBody>
          </p:sp>
          <p:sp>
            <p:nvSpPr>
              <p:cNvPr id="8" name="Text Box 90"/>
              <p:cNvSpPr txBox="1">
                <a:spLocks noChangeArrowheads="1"/>
              </p:cNvSpPr>
              <p:nvPr/>
            </p:nvSpPr>
            <p:spPr bwMode="auto">
              <a:xfrm>
                <a:off x="3600" y="1979"/>
                <a:ext cx="164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chemeClr val="folHlink"/>
                  </a:buClr>
                  <a:buFont typeface="Wingdings" panose="05000000000000000000" pitchFamily="2" charset="2"/>
                  <a:buNone/>
                </a:pPr>
                <a:r>
                  <a:rPr kumimoji="1" lang="en-US" altLang="en-US" sz="1600"/>
                  <a:t>Mô hình: Quả địa cầu học sinh</a:t>
                </a:r>
              </a:p>
            </p:txBody>
          </p:sp>
          <p:pic>
            <p:nvPicPr>
              <p:cNvPr id="9" name="Picture 91" descr="3df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2" y="624"/>
                <a:ext cx="1824" cy="13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92"/>
              <p:cNvSpPr>
                <a:spLocks noChangeArrowheads="1"/>
              </p:cNvSpPr>
              <p:nvPr/>
            </p:nvSpPr>
            <p:spPr bwMode="auto">
              <a:xfrm>
                <a:off x="2880" y="1035"/>
                <a:ext cx="720" cy="57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buClr>
                    <a:schemeClr val="folHlink"/>
                  </a:buClr>
                  <a:buFont typeface="Wingdings" panose="05000000000000000000" pitchFamily="2" charset="2"/>
                  <a:buChar char="§"/>
                </a:pPr>
                <a:endParaRPr kumimoji="1" lang="en-US" altLang="en-US" sz="1600"/>
              </a:p>
            </p:txBody>
          </p:sp>
        </p:grpSp>
        <p:pic>
          <p:nvPicPr>
            <p:cNvPr id="13" name="Picture 12"/>
            <p:cNvPicPr>
              <a:picLocks noChangeAspect="1"/>
            </p:cNvPicPr>
            <p:nvPr/>
          </p:nvPicPr>
          <p:blipFill>
            <a:blip r:embed="rId4"/>
            <a:stretch>
              <a:fillRect/>
            </a:stretch>
          </p:blipFill>
          <p:spPr>
            <a:xfrm>
              <a:off x="6048545" y="2631935"/>
              <a:ext cx="2143125" cy="2143125"/>
            </a:xfrm>
            <a:prstGeom prst="rect">
              <a:avLst/>
            </a:prstGeom>
            <a:ln>
              <a:noFill/>
            </a:ln>
            <a:effectLst>
              <a:softEdge rad="112500"/>
            </a:effectLst>
          </p:spPr>
        </p:pic>
      </p:grpSp>
      <p:grpSp>
        <p:nvGrpSpPr>
          <p:cNvPr id="15" name="Group 3"/>
          <p:cNvGrpSpPr>
            <a:grpSpLocks/>
          </p:cNvGrpSpPr>
          <p:nvPr/>
        </p:nvGrpSpPr>
        <p:grpSpPr bwMode="auto">
          <a:xfrm>
            <a:off x="847608" y="3965114"/>
            <a:ext cx="6400800" cy="2300288"/>
            <a:chOff x="1152" y="2452"/>
            <a:chExt cx="4032" cy="1449"/>
          </a:xfrm>
        </p:grpSpPr>
        <p:sp>
          <p:nvSpPr>
            <p:cNvPr id="16" name="Text Box 4"/>
            <p:cNvSpPr txBox="1">
              <a:spLocks noChangeArrowheads="1"/>
            </p:cNvSpPr>
            <p:nvPr/>
          </p:nvSpPr>
          <p:spPr bwMode="auto">
            <a:xfrm>
              <a:off x="4284" y="2864"/>
              <a:ext cx="9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rgbClr val="C00000"/>
                  </a:solidFill>
                </a:rPr>
                <a:t>Thế giới thực</a:t>
              </a:r>
            </a:p>
          </p:txBody>
        </p:sp>
        <p:sp>
          <p:nvSpPr>
            <p:cNvPr id="17" name="AutoShape 5"/>
            <p:cNvSpPr>
              <a:spLocks noChangeArrowheads="1"/>
            </p:cNvSpPr>
            <p:nvPr/>
          </p:nvSpPr>
          <p:spPr bwMode="auto">
            <a:xfrm>
              <a:off x="1152" y="3216"/>
              <a:ext cx="3171" cy="685"/>
            </a:xfrm>
            <a:prstGeom prst="roundRect">
              <a:avLst>
                <a:gd name="adj" fmla="val 16667"/>
              </a:avLst>
            </a:prstGeom>
            <a:solidFill>
              <a:srgbClr val="D9FFEE"/>
            </a:solidFill>
            <a:ln w="9525">
              <a:solidFill>
                <a:srgbClr val="000000"/>
              </a:solidFill>
              <a:round/>
              <a:headEnd/>
              <a:tailEnd/>
            </a:ln>
            <a:effectLst>
              <a:outerShdw dist="35921" dir="2700000" algn="ctr" rotWithShape="0">
                <a:srgbClr val="808080"/>
              </a:outerShdw>
            </a:effectLst>
          </p:spPr>
          <p:txBody>
            <a:bodyPr/>
            <a:lstStyle/>
            <a:p>
              <a:endParaRPr lang="en-US"/>
            </a:p>
          </p:txBody>
        </p:sp>
        <p:sp>
          <p:nvSpPr>
            <p:cNvPr id="18" name="Text Box 6"/>
            <p:cNvSpPr txBox="1">
              <a:spLocks noChangeArrowheads="1"/>
            </p:cNvSpPr>
            <p:nvPr/>
          </p:nvSpPr>
          <p:spPr bwMode="auto">
            <a:xfrm>
              <a:off x="1240" y="3421"/>
              <a:ext cx="488"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Ôtô</a:t>
              </a:r>
            </a:p>
          </p:txBody>
        </p:sp>
        <p:sp>
          <p:nvSpPr>
            <p:cNvPr id="19" name="Text Box 7"/>
            <p:cNvSpPr txBox="1">
              <a:spLocks noChangeArrowheads="1"/>
            </p:cNvSpPr>
            <p:nvPr/>
          </p:nvSpPr>
          <p:spPr bwMode="auto">
            <a:xfrm>
              <a:off x="2544" y="3381"/>
              <a:ext cx="665"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Con người</a:t>
              </a:r>
            </a:p>
          </p:txBody>
        </p:sp>
        <p:sp>
          <p:nvSpPr>
            <p:cNvPr id="20" name="Line 8"/>
            <p:cNvSpPr>
              <a:spLocks noChangeShapeType="1"/>
            </p:cNvSpPr>
            <p:nvPr/>
          </p:nvSpPr>
          <p:spPr bwMode="auto">
            <a:xfrm flipH="1" flipV="1">
              <a:off x="1728" y="3552"/>
              <a:ext cx="81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Text Box 9"/>
            <p:cNvSpPr txBox="1">
              <a:spLocks noChangeArrowheads="1"/>
            </p:cNvSpPr>
            <p:nvPr/>
          </p:nvSpPr>
          <p:spPr bwMode="auto">
            <a:xfrm>
              <a:off x="3754" y="3373"/>
              <a:ext cx="422"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Sách</a:t>
              </a:r>
            </a:p>
          </p:txBody>
        </p:sp>
        <p:sp>
          <p:nvSpPr>
            <p:cNvPr id="22" name="Line 10"/>
            <p:cNvSpPr>
              <a:spLocks noChangeShapeType="1"/>
            </p:cNvSpPr>
            <p:nvPr/>
          </p:nvSpPr>
          <p:spPr bwMode="auto">
            <a:xfrm flipV="1">
              <a:off x="3216" y="3552"/>
              <a:ext cx="52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Text Box 11"/>
            <p:cNvSpPr txBox="1">
              <a:spLocks noChangeArrowheads="1"/>
            </p:cNvSpPr>
            <p:nvPr/>
          </p:nvSpPr>
          <p:spPr bwMode="auto">
            <a:xfrm>
              <a:off x="3218" y="3373"/>
              <a:ext cx="574"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chemeClr val="folHlink"/>
                  </a:solidFill>
                </a:rPr>
                <a:t>Đọc </a:t>
              </a:r>
              <a:r>
                <a:rPr lang="en-US" altLang="en-US" sz="1400">
                  <a:solidFill>
                    <a:schemeClr val="folHlink"/>
                  </a:solidFill>
                  <a:sym typeface="Webdings" panose="05030102010509060703" pitchFamily="18" charset="2"/>
                </a:rPr>
                <a:t></a:t>
              </a:r>
              <a:endParaRPr lang="en-US" altLang="en-US" sz="1400">
                <a:solidFill>
                  <a:schemeClr val="folHlink"/>
                </a:solidFill>
              </a:endParaRPr>
            </a:p>
          </p:txBody>
        </p:sp>
        <p:sp>
          <p:nvSpPr>
            <p:cNvPr id="24" name="Text Box 12"/>
            <p:cNvSpPr txBox="1">
              <a:spLocks noChangeArrowheads="1"/>
            </p:cNvSpPr>
            <p:nvPr/>
          </p:nvSpPr>
          <p:spPr bwMode="auto">
            <a:xfrm>
              <a:off x="1680" y="3373"/>
              <a:ext cx="933"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400">
                  <a:solidFill>
                    <a:srgbClr val="000000"/>
                  </a:solidFill>
                </a:rPr>
                <a:t>  </a:t>
              </a:r>
              <a:r>
                <a:rPr lang="en-US" altLang="en-US" sz="1400">
                  <a:solidFill>
                    <a:schemeClr val="folHlink"/>
                  </a:solidFill>
                  <a:sym typeface="Webdings" panose="05030102010509060703" pitchFamily="18" charset="2"/>
                </a:rPr>
                <a:t>Làm chủ</a:t>
              </a:r>
              <a:endParaRPr lang="en-US" altLang="en-US" sz="1400">
                <a:solidFill>
                  <a:schemeClr val="folHlink"/>
                </a:solidFill>
              </a:endParaRPr>
            </a:p>
          </p:txBody>
        </p:sp>
        <p:sp>
          <p:nvSpPr>
            <p:cNvPr id="25" name="Text Box 13"/>
            <p:cNvSpPr txBox="1">
              <a:spLocks noChangeArrowheads="1"/>
            </p:cNvSpPr>
            <p:nvPr/>
          </p:nvSpPr>
          <p:spPr bwMode="auto">
            <a:xfrm>
              <a:off x="4320" y="3452"/>
              <a:ext cx="60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rgbClr val="C00000"/>
                  </a:solidFill>
                </a:rPr>
                <a:t>Mô hình</a:t>
              </a:r>
            </a:p>
          </p:txBody>
        </p:sp>
        <p:grpSp>
          <p:nvGrpSpPr>
            <p:cNvPr id="26" name="Group 14"/>
            <p:cNvGrpSpPr>
              <a:grpSpLocks/>
            </p:cNvGrpSpPr>
            <p:nvPr/>
          </p:nvGrpSpPr>
          <p:grpSpPr bwMode="auto">
            <a:xfrm>
              <a:off x="2544" y="2452"/>
              <a:ext cx="528" cy="716"/>
              <a:chOff x="2688" y="2452"/>
              <a:chExt cx="402" cy="640"/>
            </a:xfrm>
          </p:grpSpPr>
          <p:grpSp>
            <p:nvGrpSpPr>
              <p:cNvPr id="29" name="Group 15"/>
              <p:cNvGrpSpPr>
                <a:grpSpLocks/>
              </p:cNvGrpSpPr>
              <p:nvPr/>
            </p:nvGrpSpPr>
            <p:grpSpPr bwMode="auto">
              <a:xfrm>
                <a:off x="2853" y="2553"/>
                <a:ext cx="70" cy="20"/>
                <a:chOff x="4847" y="1951"/>
                <a:chExt cx="122" cy="35"/>
              </a:xfrm>
            </p:grpSpPr>
            <p:sp>
              <p:nvSpPr>
                <p:cNvPr id="97" name="Freeform 16"/>
                <p:cNvSpPr>
                  <a:spLocks/>
                </p:cNvSpPr>
                <p:nvPr/>
              </p:nvSpPr>
              <p:spPr bwMode="auto">
                <a:xfrm>
                  <a:off x="4958" y="1951"/>
                  <a:ext cx="11" cy="35"/>
                </a:xfrm>
                <a:custGeom>
                  <a:avLst/>
                  <a:gdLst>
                    <a:gd name="T0" fmla="*/ 1 w 43"/>
                    <a:gd name="T1" fmla="*/ 9 h 138"/>
                    <a:gd name="T2" fmla="*/ 18 w 43"/>
                    <a:gd name="T3" fmla="*/ 1 h 138"/>
                    <a:gd name="T4" fmla="*/ 26 w 43"/>
                    <a:gd name="T5" fmla="*/ 0 h 138"/>
                    <a:gd name="T6" fmla="*/ 32 w 43"/>
                    <a:gd name="T7" fmla="*/ 0 h 138"/>
                    <a:gd name="T8" fmla="*/ 35 w 43"/>
                    <a:gd name="T9" fmla="*/ 1 h 138"/>
                    <a:gd name="T10" fmla="*/ 39 w 43"/>
                    <a:gd name="T11" fmla="*/ 3 h 138"/>
                    <a:gd name="T12" fmla="*/ 42 w 43"/>
                    <a:gd name="T13" fmla="*/ 11 h 138"/>
                    <a:gd name="T14" fmla="*/ 43 w 43"/>
                    <a:gd name="T15" fmla="*/ 19 h 138"/>
                    <a:gd name="T16" fmla="*/ 42 w 43"/>
                    <a:gd name="T17" fmla="*/ 29 h 138"/>
                    <a:gd name="T18" fmla="*/ 41 w 43"/>
                    <a:gd name="T19" fmla="*/ 37 h 138"/>
                    <a:gd name="T20" fmla="*/ 36 w 43"/>
                    <a:gd name="T21" fmla="*/ 46 h 138"/>
                    <a:gd name="T22" fmla="*/ 33 w 43"/>
                    <a:gd name="T23" fmla="*/ 53 h 138"/>
                    <a:gd name="T24" fmla="*/ 28 w 43"/>
                    <a:gd name="T25" fmla="*/ 59 h 138"/>
                    <a:gd name="T26" fmla="*/ 26 w 43"/>
                    <a:gd name="T27" fmla="*/ 68 h 138"/>
                    <a:gd name="T28" fmla="*/ 26 w 43"/>
                    <a:gd name="T29" fmla="*/ 75 h 138"/>
                    <a:gd name="T30" fmla="*/ 26 w 43"/>
                    <a:gd name="T31" fmla="*/ 88 h 138"/>
                    <a:gd name="T32" fmla="*/ 26 w 43"/>
                    <a:gd name="T33" fmla="*/ 98 h 138"/>
                    <a:gd name="T34" fmla="*/ 27 w 43"/>
                    <a:gd name="T35" fmla="*/ 107 h 138"/>
                    <a:gd name="T36" fmla="*/ 26 w 43"/>
                    <a:gd name="T37" fmla="*/ 115 h 138"/>
                    <a:gd name="T38" fmla="*/ 22 w 43"/>
                    <a:gd name="T39" fmla="*/ 124 h 138"/>
                    <a:gd name="T40" fmla="*/ 18 w 43"/>
                    <a:gd name="T41" fmla="*/ 129 h 138"/>
                    <a:gd name="T42" fmla="*/ 11 w 43"/>
                    <a:gd name="T43" fmla="*/ 135 h 138"/>
                    <a:gd name="T44" fmla="*/ 0 w 43"/>
                    <a:gd name="T45" fmla="*/ 138 h 138"/>
                    <a:gd name="T46" fmla="*/ 1 w 43"/>
                    <a:gd name="T47"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38">
                      <a:moveTo>
                        <a:pt x="1" y="9"/>
                      </a:moveTo>
                      <a:lnTo>
                        <a:pt x="18" y="1"/>
                      </a:lnTo>
                      <a:lnTo>
                        <a:pt x="26" y="0"/>
                      </a:lnTo>
                      <a:lnTo>
                        <a:pt x="32" y="0"/>
                      </a:lnTo>
                      <a:lnTo>
                        <a:pt x="35" y="1"/>
                      </a:lnTo>
                      <a:lnTo>
                        <a:pt x="39" y="3"/>
                      </a:lnTo>
                      <a:lnTo>
                        <a:pt x="42" y="11"/>
                      </a:lnTo>
                      <a:lnTo>
                        <a:pt x="43" y="19"/>
                      </a:lnTo>
                      <a:lnTo>
                        <a:pt x="42" y="29"/>
                      </a:lnTo>
                      <a:lnTo>
                        <a:pt x="41" y="37"/>
                      </a:lnTo>
                      <a:lnTo>
                        <a:pt x="36" y="46"/>
                      </a:lnTo>
                      <a:lnTo>
                        <a:pt x="33" y="53"/>
                      </a:lnTo>
                      <a:lnTo>
                        <a:pt x="28" y="59"/>
                      </a:lnTo>
                      <a:lnTo>
                        <a:pt x="26" y="68"/>
                      </a:lnTo>
                      <a:lnTo>
                        <a:pt x="26" y="75"/>
                      </a:lnTo>
                      <a:lnTo>
                        <a:pt x="26" y="88"/>
                      </a:lnTo>
                      <a:lnTo>
                        <a:pt x="26" y="98"/>
                      </a:lnTo>
                      <a:lnTo>
                        <a:pt x="27" y="107"/>
                      </a:lnTo>
                      <a:lnTo>
                        <a:pt x="26" y="115"/>
                      </a:lnTo>
                      <a:lnTo>
                        <a:pt x="22" y="124"/>
                      </a:lnTo>
                      <a:lnTo>
                        <a:pt x="18" y="129"/>
                      </a:lnTo>
                      <a:lnTo>
                        <a:pt x="11" y="135"/>
                      </a:lnTo>
                      <a:lnTo>
                        <a:pt x="0" y="138"/>
                      </a:lnTo>
                      <a:lnTo>
                        <a:pt x="1" y="9"/>
                      </a:lnTo>
                      <a:close/>
                    </a:path>
                  </a:pathLst>
                </a:custGeom>
                <a:solidFill>
                  <a:srgbClr val="FFC080"/>
                </a:solidFill>
                <a:ln w="9525" cmpd="sng">
                  <a:solidFill>
                    <a:srgbClr val="000000"/>
                  </a:solidFill>
                  <a:prstDash val="solid"/>
                  <a:round/>
                  <a:headEnd/>
                  <a:tailEnd/>
                </a:ln>
              </p:spPr>
              <p:txBody>
                <a:bodyPr/>
                <a:lstStyle/>
                <a:p>
                  <a:endParaRPr lang="en-US"/>
                </a:p>
              </p:txBody>
            </p:sp>
            <p:sp>
              <p:nvSpPr>
                <p:cNvPr id="98" name="Freeform 17"/>
                <p:cNvSpPr>
                  <a:spLocks/>
                </p:cNvSpPr>
                <p:nvPr/>
              </p:nvSpPr>
              <p:spPr bwMode="auto">
                <a:xfrm>
                  <a:off x="4847" y="1951"/>
                  <a:ext cx="11" cy="35"/>
                </a:xfrm>
                <a:custGeom>
                  <a:avLst/>
                  <a:gdLst>
                    <a:gd name="T0" fmla="*/ 42 w 42"/>
                    <a:gd name="T1" fmla="*/ 9 h 138"/>
                    <a:gd name="T2" fmla="*/ 25 w 42"/>
                    <a:gd name="T3" fmla="*/ 1 h 138"/>
                    <a:gd name="T4" fmla="*/ 18 w 42"/>
                    <a:gd name="T5" fmla="*/ 0 h 138"/>
                    <a:gd name="T6" fmla="*/ 11 w 42"/>
                    <a:gd name="T7" fmla="*/ 0 h 138"/>
                    <a:gd name="T8" fmla="*/ 7 w 42"/>
                    <a:gd name="T9" fmla="*/ 1 h 138"/>
                    <a:gd name="T10" fmla="*/ 4 w 42"/>
                    <a:gd name="T11" fmla="*/ 3 h 138"/>
                    <a:gd name="T12" fmla="*/ 1 w 42"/>
                    <a:gd name="T13" fmla="*/ 11 h 138"/>
                    <a:gd name="T14" fmla="*/ 0 w 42"/>
                    <a:gd name="T15" fmla="*/ 19 h 138"/>
                    <a:gd name="T16" fmla="*/ 0 w 42"/>
                    <a:gd name="T17" fmla="*/ 29 h 138"/>
                    <a:gd name="T18" fmla="*/ 1 w 42"/>
                    <a:gd name="T19" fmla="*/ 37 h 138"/>
                    <a:gd name="T20" fmla="*/ 6 w 42"/>
                    <a:gd name="T21" fmla="*/ 46 h 138"/>
                    <a:gd name="T22" fmla="*/ 11 w 42"/>
                    <a:gd name="T23" fmla="*/ 53 h 138"/>
                    <a:gd name="T24" fmla="*/ 14 w 42"/>
                    <a:gd name="T25" fmla="*/ 59 h 138"/>
                    <a:gd name="T26" fmla="*/ 16 w 42"/>
                    <a:gd name="T27" fmla="*/ 68 h 138"/>
                    <a:gd name="T28" fmla="*/ 18 w 42"/>
                    <a:gd name="T29" fmla="*/ 75 h 138"/>
                    <a:gd name="T30" fmla="*/ 16 w 42"/>
                    <a:gd name="T31" fmla="*/ 88 h 138"/>
                    <a:gd name="T32" fmla="*/ 16 w 42"/>
                    <a:gd name="T33" fmla="*/ 98 h 138"/>
                    <a:gd name="T34" fmla="*/ 15 w 42"/>
                    <a:gd name="T35" fmla="*/ 107 h 138"/>
                    <a:gd name="T36" fmla="*/ 16 w 42"/>
                    <a:gd name="T37" fmla="*/ 115 h 138"/>
                    <a:gd name="T38" fmla="*/ 20 w 42"/>
                    <a:gd name="T39" fmla="*/ 124 h 138"/>
                    <a:gd name="T40" fmla="*/ 25 w 42"/>
                    <a:gd name="T41" fmla="*/ 129 h 138"/>
                    <a:gd name="T42" fmla="*/ 32 w 42"/>
                    <a:gd name="T43" fmla="*/ 135 h 138"/>
                    <a:gd name="T44" fmla="*/ 42 w 42"/>
                    <a:gd name="T45" fmla="*/ 138 h 138"/>
                    <a:gd name="T46" fmla="*/ 42 w 42"/>
                    <a:gd name="T47"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138">
                      <a:moveTo>
                        <a:pt x="42" y="9"/>
                      </a:moveTo>
                      <a:lnTo>
                        <a:pt x="25" y="1"/>
                      </a:lnTo>
                      <a:lnTo>
                        <a:pt x="18" y="0"/>
                      </a:lnTo>
                      <a:lnTo>
                        <a:pt x="11" y="0"/>
                      </a:lnTo>
                      <a:lnTo>
                        <a:pt x="7" y="1"/>
                      </a:lnTo>
                      <a:lnTo>
                        <a:pt x="4" y="3"/>
                      </a:lnTo>
                      <a:lnTo>
                        <a:pt x="1" y="11"/>
                      </a:lnTo>
                      <a:lnTo>
                        <a:pt x="0" y="19"/>
                      </a:lnTo>
                      <a:lnTo>
                        <a:pt x="0" y="29"/>
                      </a:lnTo>
                      <a:lnTo>
                        <a:pt x="1" y="37"/>
                      </a:lnTo>
                      <a:lnTo>
                        <a:pt x="6" y="46"/>
                      </a:lnTo>
                      <a:lnTo>
                        <a:pt x="11" y="53"/>
                      </a:lnTo>
                      <a:lnTo>
                        <a:pt x="14" y="59"/>
                      </a:lnTo>
                      <a:lnTo>
                        <a:pt x="16" y="68"/>
                      </a:lnTo>
                      <a:lnTo>
                        <a:pt x="18" y="75"/>
                      </a:lnTo>
                      <a:lnTo>
                        <a:pt x="16" y="88"/>
                      </a:lnTo>
                      <a:lnTo>
                        <a:pt x="16" y="98"/>
                      </a:lnTo>
                      <a:lnTo>
                        <a:pt x="15" y="107"/>
                      </a:lnTo>
                      <a:lnTo>
                        <a:pt x="16" y="115"/>
                      </a:lnTo>
                      <a:lnTo>
                        <a:pt x="20" y="124"/>
                      </a:lnTo>
                      <a:lnTo>
                        <a:pt x="25" y="129"/>
                      </a:lnTo>
                      <a:lnTo>
                        <a:pt x="32" y="135"/>
                      </a:lnTo>
                      <a:lnTo>
                        <a:pt x="42" y="138"/>
                      </a:lnTo>
                      <a:lnTo>
                        <a:pt x="42" y="9"/>
                      </a:lnTo>
                      <a:close/>
                    </a:path>
                  </a:pathLst>
                </a:custGeom>
                <a:solidFill>
                  <a:srgbClr val="FFC080"/>
                </a:solidFill>
                <a:ln w="9525" cmpd="sng">
                  <a:solidFill>
                    <a:srgbClr val="000000"/>
                  </a:solidFill>
                  <a:prstDash val="solid"/>
                  <a:round/>
                  <a:headEnd/>
                  <a:tailEnd/>
                </a:ln>
              </p:spPr>
              <p:txBody>
                <a:bodyPr/>
                <a:lstStyle/>
                <a:p>
                  <a:endParaRPr lang="en-US"/>
                </a:p>
              </p:txBody>
            </p:sp>
          </p:grpSp>
          <p:sp>
            <p:nvSpPr>
              <p:cNvPr id="30" name="Rectangle 18"/>
              <p:cNvSpPr>
                <a:spLocks noChangeArrowheads="1"/>
              </p:cNvSpPr>
              <p:nvPr/>
            </p:nvSpPr>
            <p:spPr bwMode="auto">
              <a:xfrm>
                <a:off x="2872" y="2607"/>
                <a:ext cx="33" cy="22"/>
              </a:xfrm>
              <a:prstGeom prst="rect">
                <a:avLst/>
              </a:prstGeom>
              <a:solidFill>
                <a:srgbClr val="FFC080"/>
              </a:solidFill>
              <a:ln w="9525">
                <a:solidFill>
                  <a:srgbClr val="000000"/>
                </a:solidFill>
                <a:miter lim="800000"/>
                <a:headEnd/>
                <a:tailEnd/>
              </a:ln>
            </p:spPr>
            <p:txBody>
              <a:bodyPr/>
              <a:lstStyle/>
              <a:p>
                <a:endParaRPr lang="en-US"/>
              </a:p>
            </p:txBody>
          </p:sp>
          <p:sp>
            <p:nvSpPr>
              <p:cNvPr id="31" name="Freeform 19"/>
              <p:cNvSpPr>
                <a:spLocks/>
              </p:cNvSpPr>
              <p:nvPr/>
            </p:nvSpPr>
            <p:spPr bwMode="auto">
              <a:xfrm>
                <a:off x="2858" y="2516"/>
                <a:ext cx="61" cy="99"/>
              </a:xfrm>
              <a:custGeom>
                <a:avLst/>
                <a:gdLst>
                  <a:gd name="T0" fmla="*/ 28 w 425"/>
                  <a:gd name="T1" fmla="*/ 142 h 695"/>
                  <a:gd name="T2" fmla="*/ 11 w 425"/>
                  <a:gd name="T3" fmla="*/ 203 h 695"/>
                  <a:gd name="T4" fmla="*/ 2 w 425"/>
                  <a:gd name="T5" fmla="*/ 282 h 695"/>
                  <a:gd name="T6" fmla="*/ 0 w 425"/>
                  <a:gd name="T7" fmla="*/ 357 h 695"/>
                  <a:gd name="T8" fmla="*/ 2 w 425"/>
                  <a:gd name="T9" fmla="*/ 442 h 695"/>
                  <a:gd name="T10" fmla="*/ 13 w 425"/>
                  <a:gd name="T11" fmla="*/ 507 h 695"/>
                  <a:gd name="T12" fmla="*/ 37 w 425"/>
                  <a:gd name="T13" fmla="*/ 565 h 695"/>
                  <a:gd name="T14" fmla="*/ 70 w 425"/>
                  <a:gd name="T15" fmla="*/ 613 h 695"/>
                  <a:gd name="T16" fmla="*/ 116 w 425"/>
                  <a:gd name="T17" fmla="*/ 657 h 695"/>
                  <a:gd name="T18" fmla="*/ 165 w 425"/>
                  <a:gd name="T19" fmla="*/ 683 h 695"/>
                  <a:gd name="T20" fmla="*/ 192 w 425"/>
                  <a:gd name="T21" fmla="*/ 694 h 695"/>
                  <a:gd name="T22" fmla="*/ 223 w 425"/>
                  <a:gd name="T23" fmla="*/ 694 h 695"/>
                  <a:gd name="T24" fmla="*/ 261 w 425"/>
                  <a:gd name="T25" fmla="*/ 685 h 695"/>
                  <a:gd name="T26" fmla="*/ 294 w 425"/>
                  <a:gd name="T27" fmla="*/ 668 h 695"/>
                  <a:gd name="T28" fmla="*/ 327 w 425"/>
                  <a:gd name="T29" fmla="*/ 642 h 695"/>
                  <a:gd name="T30" fmla="*/ 355 w 425"/>
                  <a:gd name="T31" fmla="*/ 611 h 695"/>
                  <a:gd name="T32" fmla="*/ 381 w 425"/>
                  <a:gd name="T33" fmla="*/ 576 h 695"/>
                  <a:gd name="T34" fmla="*/ 400 w 425"/>
                  <a:gd name="T35" fmla="*/ 543 h 695"/>
                  <a:gd name="T36" fmla="*/ 409 w 425"/>
                  <a:gd name="T37" fmla="*/ 517 h 695"/>
                  <a:gd name="T38" fmla="*/ 418 w 425"/>
                  <a:gd name="T39" fmla="*/ 477 h 695"/>
                  <a:gd name="T40" fmla="*/ 424 w 425"/>
                  <a:gd name="T41" fmla="*/ 425 h 695"/>
                  <a:gd name="T42" fmla="*/ 425 w 425"/>
                  <a:gd name="T43" fmla="*/ 373 h 695"/>
                  <a:gd name="T44" fmla="*/ 423 w 425"/>
                  <a:gd name="T45" fmla="*/ 309 h 695"/>
                  <a:gd name="T46" fmla="*/ 419 w 425"/>
                  <a:gd name="T47" fmla="*/ 254 h 695"/>
                  <a:gd name="T48" fmla="*/ 415 w 425"/>
                  <a:gd name="T49" fmla="*/ 207 h 695"/>
                  <a:gd name="T50" fmla="*/ 405 w 425"/>
                  <a:gd name="T51" fmla="*/ 167 h 695"/>
                  <a:gd name="T52" fmla="*/ 394 w 425"/>
                  <a:gd name="T53" fmla="*/ 137 h 695"/>
                  <a:gd name="T54" fmla="*/ 377 w 425"/>
                  <a:gd name="T55" fmla="*/ 104 h 695"/>
                  <a:gd name="T56" fmla="*/ 360 w 425"/>
                  <a:gd name="T57" fmla="*/ 80 h 695"/>
                  <a:gd name="T58" fmla="*/ 338 w 425"/>
                  <a:gd name="T59" fmla="*/ 56 h 695"/>
                  <a:gd name="T60" fmla="*/ 311 w 425"/>
                  <a:gd name="T61" fmla="*/ 36 h 695"/>
                  <a:gd name="T62" fmla="*/ 277 w 425"/>
                  <a:gd name="T63" fmla="*/ 16 h 695"/>
                  <a:gd name="T64" fmla="*/ 235 w 425"/>
                  <a:gd name="T65" fmla="*/ 4 h 695"/>
                  <a:gd name="T66" fmla="*/ 181 w 425"/>
                  <a:gd name="T67" fmla="*/ 4 h 695"/>
                  <a:gd name="T68" fmla="*/ 126 w 425"/>
                  <a:gd name="T69" fmla="*/ 26 h 695"/>
                  <a:gd name="T70" fmla="*/ 81 w 425"/>
                  <a:gd name="T71" fmla="*/ 60 h 695"/>
                  <a:gd name="T72" fmla="*/ 42 w 425"/>
                  <a:gd name="T73" fmla="*/ 11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695">
                    <a:moveTo>
                      <a:pt x="42" y="112"/>
                    </a:moveTo>
                    <a:lnTo>
                      <a:pt x="28" y="142"/>
                    </a:lnTo>
                    <a:lnTo>
                      <a:pt x="18" y="173"/>
                    </a:lnTo>
                    <a:lnTo>
                      <a:pt x="11" y="203"/>
                    </a:lnTo>
                    <a:lnTo>
                      <a:pt x="6" y="241"/>
                    </a:lnTo>
                    <a:lnTo>
                      <a:pt x="2" y="282"/>
                    </a:lnTo>
                    <a:lnTo>
                      <a:pt x="1" y="320"/>
                    </a:lnTo>
                    <a:lnTo>
                      <a:pt x="0" y="357"/>
                    </a:lnTo>
                    <a:lnTo>
                      <a:pt x="0" y="404"/>
                    </a:lnTo>
                    <a:lnTo>
                      <a:pt x="2" y="442"/>
                    </a:lnTo>
                    <a:lnTo>
                      <a:pt x="7" y="479"/>
                    </a:lnTo>
                    <a:lnTo>
                      <a:pt x="13" y="507"/>
                    </a:lnTo>
                    <a:lnTo>
                      <a:pt x="23" y="539"/>
                    </a:lnTo>
                    <a:lnTo>
                      <a:pt x="37" y="565"/>
                    </a:lnTo>
                    <a:lnTo>
                      <a:pt x="50" y="587"/>
                    </a:lnTo>
                    <a:lnTo>
                      <a:pt x="70" y="613"/>
                    </a:lnTo>
                    <a:lnTo>
                      <a:pt x="91" y="635"/>
                    </a:lnTo>
                    <a:lnTo>
                      <a:pt x="116" y="657"/>
                    </a:lnTo>
                    <a:lnTo>
                      <a:pt x="140" y="672"/>
                    </a:lnTo>
                    <a:lnTo>
                      <a:pt x="165" y="683"/>
                    </a:lnTo>
                    <a:lnTo>
                      <a:pt x="176" y="688"/>
                    </a:lnTo>
                    <a:lnTo>
                      <a:pt x="192" y="694"/>
                    </a:lnTo>
                    <a:lnTo>
                      <a:pt x="211" y="695"/>
                    </a:lnTo>
                    <a:lnTo>
                      <a:pt x="223" y="694"/>
                    </a:lnTo>
                    <a:lnTo>
                      <a:pt x="241" y="691"/>
                    </a:lnTo>
                    <a:lnTo>
                      <a:pt x="261" y="685"/>
                    </a:lnTo>
                    <a:lnTo>
                      <a:pt x="277" y="678"/>
                    </a:lnTo>
                    <a:lnTo>
                      <a:pt x="294" y="668"/>
                    </a:lnTo>
                    <a:lnTo>
                      <a:pt x="312" y="655"/>
                    </a:lnTo>
                    <a:lnTo>
                      <a:pt x="327" y="642"/>
                    </a:lnTo>
                    <a:lnTo>
                      <a:pt x="342" y="626"/>
                    </a:lnTo>
                    <a:lnTo>
                      <a:pt x="355" y="611"/>
                    </a:lnTo>
                    <a:lnTo>
                      <a:pt x="366" y="595"/>
                    </a:lnTo>
                    <a:lnTo>
                      <a:pt x="381" y="576"/>
                    </a:lnTo>
                    <a:lnTo>
                      <a:pt x="390" y="560"/>
                    </a:lnTo>
                    <a:lnTo>
                      <a:pt x="400" y="543"/>
                    </a:lnTo>
                    <a:lnTo>
                      <a:pt x="404" y="530"/>
                    </a:lnTo>
                    <a:lnTo>
                      <a:pt x="409" y="517"/>
                    </a:lnTo>
                    <a:lnTo>
                      <a:pt x="414" y="499"/>
                    </a:lnTo>
                    <a:lnTo>
                      <a:pt x="418" y="477"/>
                    </a:lnTo>
                    <a:lnTo>
                      <a:pt x="422" y="448"/>
                    </a:lnTo>
                    <a:lnTo>
                      <a:pt x="424" y="425"/>
                    </a:lnTo>
                    <a:lnTo>
                      <a:pt x="425" y="399"/>
                    </a:lnTo>
                    <a:lnTo>
                      <a:pt x="425" y="373"/>
                    </a:lnTo>
                    <a:lnTo>
                      <a:pt x="424" y="337"/>
                    </a:lnTo>
                    <a:lnTo>
                      <a:pt x="423" y="309"/>
                    </a:lnTo>
                    <a:lnTo>
                      <a:pt x="421" y="283"/>
                    </a:lnTo>
                    <a:lnTo>
                      <a:pt x="419" y="254"/>
                    </a:lnTo>
                    <a:lnTo>
                      <a:pt x="418" y="232"/>
                    </a:lnTo>
                    <a:lnTo>
                      <a:pt x="415" y="207"/>
                    </a:lnTo>
                    <a:lnTo>
                      <a:pt x="411" y="187"/>
                    </a:lnTo>
                    <a:lnTo>
                      <a:pt x="405" y="167"/>
                    </a:lnTo>
                    <a:lnTo>
                      <a:pt x="400" y="150"/>
                    </a:lnTo>
                    <a:lnTo>
                      <a:pt x="394" y="137"/>
                    </a:lnTo>
                    <a:lnTo>
                      <a:pt x="388" y="125"/>
                    </a:lnTo>
                    <a:lnTo>
                      <a:pt x="377" y="104"/>
                    </a:lnTo>
                    <a:lnTo>
                      <a:pt x="369" y="91"/>
                    </a:lnTo>
                    <a:lnTo>
                      <a:pt x="360" y="80"/>
                    </a:lnTo>
                    <a:lnTo>
                      <a:pt x="348" y="67"/>
                    </a:lnTo>
                    <a:lnTo>
                      <a:pt x="338" y="56"/>
                    </a:lnTo>
                    <a:lnTo>
                      <a:pt x="326" y="46"/>
                    </a:lnTo>
                    <a:lnTo>
                      <a:pt x="311" y="36"/>
                    </a:lnTo>
                    <a:lnTo>
                      <a:pt x="296" y="25"/>
                    </a:lnTo>
                    <a:lnTo>
                      <a:pt x="277" y="16"/>
                    </a:lnTo>
                    <a:lnTo>
                      <a:pt x="257" y="10"/>
                    </a:lnTo>
                    <a:lnTo>
                      <a:pt x="235" y="4"/>
                    </a:lnTo>
                    <a:lnTo>
                      <a:pt x="213" y="0"/>
                    </a:lnTo>
                    <a:lnTo>
                      <a:pt x="181" y="4"/>
                    </a:lnTo>
                    <a:lnTo>
                      <a:pt x="154" y="13"/>
                    </a:lnTo>
                    <a:lnTo>
                      <a:pt x="126" y="26"/>
                    </a:lnTo>
                    <a:lnTo>
                      <a:pt x="103" y="42"/>
                    </a:lnTo>
                    <a:lnTo>
                      <a:pt x="81" y="60"/>
                    </a:lnTo>
                    <a:lnTo>
                      <a:pt x="60" y="85"/>
                    </a:lnTo>
                    <a:lnTo>
                      <a:pt x="42" y="112"/>
                    </a:lnTo>
                    <a:close/>
                  </a:path>
                </a:pathLst>
              </a:custGeom>
              <a:solidFill>
                <a:srgbClr val="FFC080"/>
              </a:solidFill>
              <a:ln w="9525" cmpd="sng">
                <a:solidFill>
                  <a:srgbClr val="000000"/>
                </a:solidFill>
                <a:prstDash val="solid"/>
                <a:round/>
                <a:headEnd/>
                <a:tailEnd/>
              </a:ln>
            </p:spPr>
            <p:txBody>
              <a:bodyPr/>
              <a:lstStyle/>
              <a:p>
                <a:endParaRPr lang="en-US"/>
              </a:p>
            </p:txBody>
          </p:sp>
          <p:sp>
            <p:nvSpPr>
              <p:cNvPr id="32" name="Freeform 20"/>
              <p:cNvSpPr>
                <a:spLocks/>
              </p:cNvSpPr>
              <p:nvPr/>
            </p:nvSpPr>
            <p:spPr bwMode="auto">
              <a:xfrm>
                <a:off x="2876" y="2591"/>
                <a:ext cx="24" cy="6"/>
              </a:xfrm>
              <a:custGeom>
                <a:avLst/>
                <a:gdLst>
                  <a:gd name="T0" fmla="*/ 0 w 173"/>
                  <a:gd name="T1" fmla="*/ 28 h 41"/>
                  <a:gd name="T2" fmla="*/ 6 w 173"/>
                  <a:gd name="T3" fmla="*/ 23 h 41"/>
                  <a:gd name="T4" fmla="*/ 14 w 173"/>
                  <a:gd name="T5" fmla="*/ 16 h 41"/>
                  <a:gd name="T6" fmla="*/ 29 w 173"/>
                  <a:gd name="T7" fmla="*/ 8 h 41"/>
                  <a:gd name="T8" fmla="*/ 47 w 173"/>
                  <a:gd name="T9" fmla="*/ 3 h 41"/>
                  <a:gd name="T10" fmla="*/ 64 w 173"/>
                  <a:gd name="T11" fmla="*/ 0 h 41"/>
                  <a:gd name="T12" fmla="*/ 80 w 173"/>
                  <a:gd name="T13" fmla="*/ 0 h 41"/>
                  <a:gd name="T14" fmla="*/ 90 w 173"/>
                  <a:gd name="T15" fmla="*/ 1 h 41"/>
                  <a:gd name="T16" fmla="*/ 98 w 173"/>
                  <a:gd name="T17" fmla="*/ 0 h 41"/>
                  <a:gd name="T18" fmla="*/ 107 w 173"/>
                  <a:gd name="T19" fmla="*/ 0 h 41"/>
                  <a:gd name="T20" fmla="*/ 117 w 173"/>
                  <a:gd name="T21" fmla="*/ 1 h 41"/>
                  <a:gd name="T22" fmla="*/ 130 w 173"/>
                  <a:gd name="T23" fmla="*/ 4 h 41"/>
                  <a:gd name="T24" fmla="*/ 142 w 173"/>
                  <a:gd name="T25" fmla="*/ 8 h 41"/>
                  <a:gd name="T26" fmla="*/ 156 w 173"/>
                  <a:gd name="T27" fmla="*/ 13 h 41"/>
                  <a:gd name="T28" fmla="*/ 163 w 173"/>
                  <a:gd name="T29" fmla="*/ 18 h 41"/>
                  <a:gd name="T30" fmla="*/ 168 w 173"/>
                  <a:gd name="T31" fmla="*/ 23 h 41"/>
                  <a:gd name="T32" fmla="*/ 173 w 173"/>
                  <a:gd name="T33" fmla="*/ 31 h 41"/>
                  <a:gd name="T34" fmla="*/ 172 w 173"/>
                  <a:gd name="T35" fmla="*/ 34 h 41"/>
                  <a:gd name="T36" fmla="*/ 156 w 173"/>
                  <a:gd name="T37" fmla="*/ 39 h 41"/>
                  <a:gd name="T38" fmla="*/ 128 w 173"/>
                  <a:gd name="T39" fmla="*/ 41 h 41"/>
                  <a:gd name="T40" fmla="*/ 101 w 173"/>
                  <a:gd name="T41" fmla="*/ 41 h 41"/>
                  <a:gd name="T42" fmla="*/ 73 w 173"/>
                  <a:gd name="T43" fmla="*/ 41 h 41"/>
                  <a:gd name="T44" fmla="*/ 35 w 173"/>
                  <a:gd name="T45" fmla="*/ 39 h 41"/>
                  <a:gd name="T46" fmla="*/ 11 w 173"/>
                  <a:gd name="T47" fmla="*/ 36 h 41"/>
                  <a:gd name="T48" fmla="*/ 4 w 173"/>
                  <a:gd name="T49" fmla="*/ 34 h 41"/>
                  <a:gd name="T50" fmla="*/ 0 w 173"/>
                  <a:gd name="T5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41">
                    <a:moveTo>
                      <a:pt x="0" y="28"/>
                    </a:moveTo>
                    <a:lnTo>
                      <a:pt x="6" y="23"/>
                    </a:lnTo>
                    <a:lnTo>
                      <a:pt x="14" y="16"/>
                    </a:lnTo>
                    <a:lnTo>
                      <a:pt x="29" y="8"/>
                    </a:lnTo>
                    <a:lnTo>
                      <a:pt x="47" y="3"/>
                    </a:lnTo>
                    <a:lnTo>
                      <a:pt x="64" y="0"/>
                    </a:lnTo>
                    <a:lnTo>
                      <a:pt x="80" y="0"/>
                    </a:lnTo>
                    <a:lnTo>
                      <a:pt x="90" y="1"/>
                    </a:lnTo>
                    <a:lnTo>
                      <a:pt x="98" y="0"/>
                    </a:lnTo>
                    <a:lnTo>
                      <a:pt x="107" y="0"/>
                    </a:lnTo>
                    <a:lnTo>
                      <a:pt x="117" y="1"/>
                    </a:lnTo>
                    <a:lnTo>
                      <a:pt x="130" y="4"/>
                    </a:lnTo>
                    <a:lnTo>
                      <a:pt x="142" y="8"/>
                    </a:lnTo>
                    <a:lnTo>
                      <a:pt x="156" y="13"/>
                    </a:lnTo>
                    <a:lnTo>
                      <a:pt x="163" y="18"/>
                    </a:lnTo>
                    <a:lnTo>
                      <a:pt x="168" y="23"/>
                    </a:lnTo>
                    <a:lnTo>
                      <a:pt x="173" y="31"/>
                    </a:lnTo>
                    <a:lnTo>
                      <a:pt x="172" y="34"/>
                    </a:lnTo>
                    <a:lnTo>
                      <a:pt x="156" y="39"/>
                    </a:lnTo>
                    <a:lnTo>
                      <a:pt x="128" y="41"/>
                    </a:lnTo>
                    <a:lnTo>
                      <a:pt x="101" y="41"/>
                    </a:lnTo>
                    <a:lnTo>
                      <a:pt x="73" y="41"/>
                    </a:lnTo>
                    <a:lnTo>
                      <a:pt x="35" y="39"/>
                    </a:lnTo>
                    <a:lnTo>
                      <a:pt x="11" y="36"/>
                    </a:lnTo>
                    <a:lnTo>
                      <a:pt x="4" y="34"/>
                    </a:lnTo>
                    <a:lnTo>
                      <a:pt x="0" y="28"/>
                    </a:lnTo>
                    <a:close/>
                  </a:path>
                </a:pathLst>
              </a:custGeom>
              <a:solidFill>
                <a:srgbClr val="FFE0C0"/>
              </a:solidFill>
              <a:ln w="9525" cmpd="sng">
                <a:solidFill>
                  <a:srgbClr val="000000"/>
                </a:solidFill>
                <a:prstDash val="solid"/>
                <a:round/>
                <a:headEnd/>
                <a:tailEnd/>
              </a:ln>
            </p:spPr>
            <p:txBody>
              <a:bodyPr/>
              <a:lstStyle/>
              <a:p>
                <a:endParaRPr lang="en-US"/>
              </a:p>
            </p:txBody>
          </p:sp>
          <p:sp>
            <p:nvSpPr>
              <p:cNvPr id="33" name="Freeform 21"/>
              <p:cNvSpPr>
                <a:spLocks/>
              </p:cNvSpPr>
              <p:nvPr/>
            </p:nvSpPr>
            <p:spPr bwMode="auto">
              <a:xfrm>
                <a:off x="2854" y="2506"/>
                <a:ext cx="71" cy="54"/>
              </a:xfrm>
              <a:custGeom>
                <a:avLst/>
                <a:gdLst>
                  <a:gd name="T0" fmla="*/ 15 w 492"/>
                  <a:gd name="T1" fmla="*/ 355 h 373"/>
                  <a:gd name="T2" fmla="*/ 13 w 492"/>
                  <a:gd name="T3" fmla="*/ 328 h 373"/>
                  <a:gd name="T4" fmla="*/ 18 w 492"/>
                  <a:gd name="T5" fmla="*/ 309 h 373"/>
                  <a:gd name="T6" fmla="*/ 14 w 492"/>
                  <a:gd name="T7" fmla="*/ 283 h 373"/>
                  <a:gd name="T8" fmla="*/ 13 w 492"/>
                  <a:gd name="T9" fmla="*/ 262 h 373"/>
                  <a:gd name="T10" fmla="*/ 12 w 492"/>
                  <a:gd name="T11" fmla="*/ 248 h 373"/>
                  <a:gd name="T12" fmla="*/ 22 w 492"/>
                  <a:gd name="T13" fmla="*/ 235 h 373"/>
                  <a:gd name="T14" fmla="*/ 14 w 492"/>
                  <a:gd name="T15" fmla="*/ 199 h 373"/>
                  <a:gd name="T16" fmla="*/ 25 w 492"/>
                  <a:gd name="T17" fmla="*/ 194 h 373"/>
                  <a:gd name="T18" fmla="*/ 38 w 492"/>
                  <a:gd name="T19" fmla="*/ 184 h 373"/>
                  <a:gd name="T20" fmla="*/ 35 w 492"/>
                  <a:gd name="T21" fmla="*/ 164 h 373"/>
                  <a:gd name="T22" fmla="*/ 46 w 492"/>
                  <a:gd name="T23" fmla="*/ 155 h 373"/>
                  <a:gd name="T24" fmla="*/ 42 w 492"/>
                  <a:gd name="T25" fmla="*/ 131 h 373"/>
                  <a:gd name="T26" fmla="*/ 45 w 492"/>
                  <a:gd name="T27" fmla="*/ 115 h 373"/>
                  <a:gd name="T28" fmla="*/ 55 w 492"/>
                  <a:gd name="T29" fmla="*/ 90 h 373"/>
                  <a:gd name="T30" fmla="*/ 61 w 492"/>
                  <a:gd name="T31" fmla="*/ 71 h 373"/>
                  <a:gd name="T32" fmla="*/ 85 w 492"/>
                  <a:gd name="T33" fmla="*/ 81 h 373"/>
                  <a:gd name="T34" fmla="*/ 94 w 492"/>
                  <a:gd name="T35" fmla="*/ 48 h 373"/>
                  <a:gd name="T36" fmla="*/ 109 w 492"/>
                  <a:gd name="T37" fmla="*/ 67 h 373"/>
                  <a:gd name="T38" fmla="*/ 130 w 492"/>
                  <a:gd name="T39" fmla="*/ 40 h 373"/>
                  <a:gd name="T40" fmla="*/ 165 w 492"/>
                  <a:gd name="T41" fmla="*/ 18 h 373"/>
                  <a:gd name="T42" fmla="*/ 228 w 492"/>
                  <a:gd name="T43" fmla="*/ 2 h 373"/>
                  <a:gd name="T44" fmla="*/ 272 w 492"/>
                  <a:gd name="T45" fmla="*/ 0 h 373"/>
                  <a:gd name="T46" fmla="*/ 286 w 492"/>
                  <a:gd name="T47" fmla="*/ 14 h 373"/>
                  <a:gd name="T48" fmla="*/ 310 w 492"/>
                  <a:gd name="T49" fmla="*/ 23 h 373"/>
                  <a:gd name="T50" fmla="*/ 347 w 492"/>
                  <a:gd name="T51" fmla="*/ 18 h 373"/>
                  <a:gd name="T52" fmla="*/ 344 w 492"/>
                  <a:gd name="T53" fmla="*/ 33 h 373"/>
                  <a:gd name="T54" fmla="*/ 378 w 492"/>
                  <a:gd name="T55" fmla="*/ 35 h 373"/>
                  <a:gd name="T56" fmla="*/ 375 w 492"/>
                  <a:gd name="T57" fmla="*/ 48 h 373"/>
                  <a:gd name="T58" fmla="*/ 395 w 492"/>
                  <a:gd name="T59" fmla="*/ 57 h 373"/>
                  <a:gd name="T60" fmla="*/ 429 w 492"/>
                  <a:gd name="T61" fmla="*/ 71 h 373"/>
                  <a:gd name="T62" fmla="*/ 428 w 492"/>
                  <a:gd name="T63" fmla="*/ 88 h 373"/>
                  <a:gd name="T64" fmla="*/ 429 w 492"/>
                  <a:gd name="T65" fmla="*/ 101 h 373"/>
                  <a:gd name="T66" fmla="*/ 462 w 492"/>
                  <a:gd name="T67" fmla="*/ 114 h 373"/>
                  <a:gd name="T68" fmla="*/ 462 w 492"/>
                  <a:gd name="T69" fmla="*/ 138 h 373"/>
                  <a:gd name="T70" fmla="*/ 472 w 492"/>
                  <a:gd name="T71" fmla="*/ 174 h 373"/>
                  <a:gd name="T72" fmla="*/ 467 w 492"/>
                  <a:gd name="T73" fmla="*/ 210 h 373"/>
                  <a:gd name="T74" fmla="*/ 467 w 492"/>
                  <a:gd name="T75" fmla="*/ 251 h 373"/>
                  <a:gd name="T76" fmla="*/ 467 w 492"/>
                  <a:gd name="T77" fmla="*/ 296 h 373"/>
                  <a:gd name="T78" fmla="*/ 445 w 492"/>
                  <a:gd name="T79" fmla="*/ 371 h 373"/>
                  <a:gd name="T80" fmla="*/ 403 w 492"/>
                  <a:gd name="T81" fmla="*/ 183 h 373"/>
                  <a:gd name="T82" fmla="*/ 324 w 492"/>
                  <a:gd name="T83" fmla="*/ 153 h 373"/>
                  <a:gd name="T84" fmla="*/ 227 w 492"/>
                  <a:gd name="T85" fmla="*/ 127 h 373"/>
                  <a:gd name="T86" fmla="*/ 130 w 492"/>
                  <a:gd name="T87" fmla="*/ 129 h 373"/>
                  <a:gd name="T88" fmla="*/ 104 w 492"/>
                  <a:gd name="T89" fmla="*/ 144 h 373"/>
                  <a:gd name="T90" fmla="*/ 78 w 492"/>
                  <a:gd name="T91" fmla="*/ 181 h 373"/>
                  <a:gd name="T92" fmla="*/ 62 w 492"/>
                  <a:gd name="T93" fmla="*/ 238 h 373"/>
                  <a:gd name="T94" fmla="*/ 42 w 492"/>
                  <a:gd name="T95" fmla="*/ 28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2" h="373">
                    <a:moveTo>
                      <a:pt x="29" y="373"/>
                    </a:moveTo>
                    <a:lnTo>
                      <a:pt x="25" y="367"/>
                    </a:lnTo>
                    <a:lnTo>
                      <a:pt x="15" y="355"/>
                    </a:lnTo>
                    <a:lnTo>
                      <a:pt x="25" y="350"/>
                    </a:lnTo>
                    <a:lnTo>
                      <a:pt x="19" y="340"/>
                    </a:lnTo>
                    <a:lnTo>
                      <a:pt x="13" y="328"/>
                    </a:lnTo>
                    <a:lnTo>
                      <a:pt x="8" y="320"/>
                    </a:lnTo>
                    <a:lnTo>
                      <a:pt x="21" y="320"/>
                    </a:lnTo>
                    <a:lnTo>
                      <a:pt x="18" y="309"/>
                    </a:lnTo>
                    <a:lnTo>
                      <a:pt x="11" y="296"/>
                    </a:lnTo>
                    <a:lnTo>
                      <a:pt x="0" y="284"/>
                    </a:lnTo>
                    <a:lnTo>
                      <a:pt x="14" y="283"/>
                    </a:lnTo>
                    <a:lnTo>
                      <a:pt x="11" y="272"/>
                    </a:lnTo>
                    <a:lnTo>
                      <a:pt x="5" y="259"/>
                    </a:lnTo>
                    <a:lnTo>
                      <a:pt x="13" y="262"/>
                    </a:lnTo>
                    <a:lnTo>
                      <a:pt x="20" y="264"/>
                    </a:lnTo>
                    <a:lnTo>
                      <a:pt x="18" y="257"/>
                    </a:lnTo>
                    <a:lnTo>
                      <a:pt x="12" y="248"/>
                    </a:lnTo>
                    <a:lnTo>
                      <a:pt x="19" y="248"/>
                    </a:lnTo>
                    <a:lnTo>
                      <a:pt x="15" y="233"/>
                    </a:lnTo>
                    <a:lnTo>
                      <a:pt x="22" y="235"/>
                    </a:lnTo>
                    <a:lnTo>
                      <a:pt x="22" y="224"/>
                    </a:lnTo>
                    <a:lnTo>
                      <a:pt x="20" y="215"/>
                    </a:lnTo>
                    <a:lnTo>
                      <a:pt x="14" y="199"/>
                    </a:lnTo>
                    <a:lnTo>
                      <a:pt x="22" y="202"/>
                    </a:lnTo>
                    <a:lnTo>
                      <a:pt x="31" y="205"/>
                    </a:lnTo>
                    <a:lnTo>
                      <a:pt x="25" y="194"/>
                    </a:lnTo>
                    <a:lnTo>
                      <a:pt x="36" y="196"/>
                    </a:lnTo>
                    <a:lnTo>
                      <a:pt x="46" y="197"/>
                    </a:lnTo>
                    <a:lnTo>
                      <a:pt x="38" y="184"/>
                    </a:lnTo>
                    <a:lnTo>
                      <a:pt x="33" y="176"/>
                    </a:lnTo>
                    <a:lnTo>
                      <a:pt x="26" y="166"/>
                    </a:lnTo>
                    <a:lnTo>
                      <a:pt x="35" y="164"/>
                    </a:lnTo>
                    <a:lnTo>
                      <a:pt x="45" y="164"/>
                    </a:lnTo>
                    <a:lnTo>
                      <a:pt x="53" y="163"/>
                    </a:lnTo>
                    <a:lnTo>
                      <a:pt x="46" y="155"/>
                    </a:lnTo>
                    <a:lnTo>
                      <a:pt x="38" y="148"/>
                    </a:lnTo>
                    <a:lnTo>
                      <a:pt x="47" y="144"/>
                    </a:lnTo>
                    <a:lnTo>
                      <a:pt x="42" y="131"/>
                    </a:lnTo>
                    <a:lnTo>
                      <a:pt x="38" y="122"/>
                    </a:lnTo>
                    <a:lnTo>
                      <a:pt x="34" y="114"/>
                    </a:lnTo>
                    <a:lnTo>
                      <a:pt x="45" y="115"/>
                    </a:lnTo>
                    <a:lnTo>
                      <a:pt x="54" y="118"/>
                    </a:lnTo>
                    <a:lnTo>
                      <a:pt x="56" y="105"/>
                    </a:lnTo>
                    <a:lnTo>
                      <a:pt x="55" y="90"/>
                    </a:lnTo>
                    <a:lnTo>
                      <a:pt x="53" y="77"/>
                    </a:lnTo>
                    <a:lnTo>
                      <a:pt x="45" y="62"/>
                    </a:lnTo>
                    <a:lnTo>
                      <a:pt x="61" y="71"/>
                    </a:lnTo>
                    <a:lnTo>
                      <a:pt x="68" y="75"/>
                    </a:lnTo>
                    <a:lnTo>
                      <a:pt x="76" y="81"/>
                    </a:lnTo>
                    <a:lnTo>
                      <a:pt x="85" y="81"/>
                    </a:lnTo>
                    <a:lnTo>
                      <a:pt x="85" y="71"/>
                    </a:lnTo>
                    <a:lnTo>
                      <a:pt x="88" y="61"/>
                    </a:lnTo>
                    <a:lnTo>
                      <a:pt x="94" y="48"/>
                    </a:lnTo>
                    <a:lnTo>
                      <a:pt x="98" y="57"/>
                    </a:lnTo>
                    <a:lnTo>
                      <a:pt x="102" y="62"/>
                    </a:lnTo>
                    <a:lnTo>
                      <a:pt x="109" y="67"/>
                    </a:lnTo>
                    <a:lnTo>
                      <a:pt x="113" y="58"/>
                    </a:lnTo>
                    <a:lnTo>
                      <a:pt x="119" y="49"/>
                    </a:lnTo>
                    <a:lnTo>
                      <a:pt x="130" y="40"/>
                    </a:lnTo>
                    <a:lnTo>
                      <a:pt x="139" y="29"/>
                    </a:lnTo>
                    <a:lnTo>
                      <a:pt x="151" y="22"/>
                    </a:lnTo>
                    <a:lnTo>
                      <a:pt x="165" y="18"/>
                    </a:lnTo>
                    <a:lnTo>
                      <a:pt x="184" y="14"/>
                    </a:lnTo>
                    <a:lnTo>
                      <a:pt x="210" y="6"/>
                    </a:lnTo>
                    <a:lnTo>
                      <a:pt x="228" y="2"/>
                    </a:lnTo>
                    <a:lnTo>
                      <a:pt x="243" y="1"/>
                    </a:lnTo>
                    <a:lnTo>
                      <a:pt x="255" y="0"/>
                    </a:lnTo>
                    <a:lnTo>
                      <a:pt x="272" y="0"/>
                    </a:lnTo>
                    <a:lnTo>
                      <a:pt x="305" y="1"/>
                    </a:lnTo>
                    <a:lnTo>
                      <a:pt x="293" y="6"/>
                    </a:lnTo>
                    <a:lnTo>
                      <a:pt x="286" y="14"/>
                    </a:lnTo>
                    <a:lnTo>
                      <a:pt x="284" y="18"/>
                    </a:lnTo>
                    <a:lnTo>
                      <a:pt x="296" y="22"/>
                    </a:lnTo>
                    <a:lnTo>
                      <a:pt x="310" y="23"/>
                    </a:lnTo>
                    <a:lnTo>
                      <a:pt x="324" y="22"/>
                    </a:lnTo>
                    <a:lnTo>
                      <a:pt x="337" y="20"/>
                    </a:lnTo>
                    <a:lnTo>
                      <a:pt x="347" y="18"/>
                    </a:lnTo>
                    <a:lnTo>
                      <a:pt x="367" y="19"/>
                    </a:lnTo>
                    <a:lnTo>
                      <a:pt x="354" y="24"/>
                    </a:lnTo>
                    <a:lnTo>
                      <a:pt x="344" y="33"/>
                    </a:lnTo>
                    <a:lnTo>
                      <a:pt x="354" y="35"/>
                    </a:lnTo>
                    <a:lnTo>
                      <a:pt x="363" y="33"/>
                    </a:lnTo>
                    <a:lnTo>
                      <a:pt x="378" y="35"/>
                    </a:lnTo>
                    <a:lnTo>
                      <a:pt x="400" y="42"/>
                    </a:lnTo>
                    <a:lnTo>
                      <a:pt x="387" y="45"/>
                    </a:lnTo>
                    <a:lnTo>
                      <a:pt x="375" y="48"/>
                    </a:lnTo>
                    <a:lnTo>
                      <a:pt x="368" y="51"/>
                    </a:lnTo>
                    <a:lnTo>
                      <a:pt x="383" y="54"/>
                    </a:lnTo>
                    <a:lnTo>
                      <a:pt x="395" y="57"/>
                    </a:lnTo>
                    <a:lnTo>
                      <a:pt x="403" y="58"/>
                    </a:lnTo>
                    <a:lnTo>
                      <a:pt x="415" y="63"/>
                    </a:lnTo>
                    <a:lnTo>
                      <a:pt x="429" y="71"/>
                    </a:lnTo>
                    <a:lnTo>
                      <a:pt x="450" y="79"/>
                    </a:lnTo>
                    <a:lnTo>
                      <a:pt x="437" y="83"/>
                    </a:lnTo>
                    <a:lnTo>
                      <a:pt x="428" y="88"/>
                    </a:lnTo>
                    <a:lnTo>
                      <a:pt x="421" y="93"/>
                    </a:lnTo>
                    <a:lnTo>
                      <a:pt x="420" y="100"/>
                    </a:lnTo>
                    <a:lnTo>
                      <a:pt x="429" y="101"/>
                    </a:lnTo>
                    <a:lnTo>
                      <a:pt x="438" y="105"/>
                    </a:lnTo>
                    <a:lnTo>
                      <a:pt x="448" y="110"/>
                    </a:lnTo>
                    <a:lnTo>
                      <a:pt x="462" y="114"/>
                    </a:lnTo>
                    <a:lnTo>
                      <a:pt x="472" y="112"/>
                    </a:lnTo>
                    <a:lnTo>
                      <a:pt x="464" y="123"/>
                    </a:lnTo>
                    <a:lnTo>
                      <a:pt x="462" y="138"/>
                    </a:lnTo>
                    <a:lnTo>
                      <a:pt x="466" y="151"/>
                    </a:lnTo>
                    <a:lnTo>
                      <a:pt x="470" y="163"/>
                    </a:lnTo>
                    <a:lnTo>
                      <a:pt x="472" y="174"/>
                    </a:lnTo>
                    <a:lnTo>
                      <a:pt x="464" y="193"/>
                    </a:lnTo>
                    <a:lnTo>
                      <a:pt x="492" y="192"/>
                    </a:lnTo>
                    <a:lnTo>
                      <a:pt x="467" y="210"/>
                    </a:lnTo>
                    <a:lnTo>
                      <a:pt x="459" y="222"/>
                    </a:lnTo>
                    <a:lnTo>
                      <a:pt x="456" y="242"/>
                    </a:lnTo>
                    <a:lnTo>
                      <a:pt x="467" y="251"/>
                    </a:lnTo>
                    <a:lnTo>
                      <a:pt x="463" y="264"/>
                    </a:lnTo>
                    <a:lnTo>
                      <a:pt x="459" y="281"/>
                    </a:lnTo>
                    <a:lnTo>
                      <a:pt x="467" y="296"/>
                    </a:lnTo>
                    <a:lnTo>
                      <a:pt x="456" y="316"/>
                    </a:lnTo>
                    <a:lnTo>
                      <a:pt x="451" y="329"/>
                    </a:lnTo>
                    <a:lnTo>
                      <a:pt x="445" y="371"/>
                    </a:lnTo>
                    <a:lnTo>
                      <a:pt x="436" y="273"/>
                    </a:lnTo>
                    <a:lnTo>
                      <a:pt x="425" y="237"/>
                    </a:lnTo>
                    <a:lnTo>
                      <a:pt x="403" y="183"/>
                    </a:lnTo>
                    <a:lnTo>
                      <a:pt x="385" y="164"/>
                    </a:lnTo>
                    <a:lnTo>
                      <a:pt x="355" y="155"/>
                    </a:lnTo>
                    <a:lnTo>
                      <a:pt x="324" y="153"/>
                    </a:lnTo>
                    <a:lnTo>
                      <a:pt x="290" y="144"/>
                    </a:lnTo>
                    <a:lnTo>
                      <a:pt x="261" y="136"/>
                    </a:lnTo>
                    <a:lnTo>
                      <a:pt x="227" y="127"/>
                    </a:lnTo>
                    <a:lnTo>
                      <a:pt x="195" y="124"/>
                    </a:lnTo>
                    <a:lnTo>
                      <a:pt x="137" y="122"/>
                    </a:lnTo>
                    <a:lnTo>
                      <a:pt x="130" y="129"/>
                    </a:lnTo>
                    <a:lnTo>
                      <a:pt x="120" y="137"/>
                    </a:lnTo>
                    <a:lnTo>
                      <a:pt x="111" y="144"/>
                    </a:lnTo>
                    <a:lnTo>
                      <a:pt x="104" y="144"/>
                    </a:lnTo>
                    <a:lnTo>
                      <a:pt x="96" y="148"/>
                    </a:lnTo>
                    <a:lnTo>
                      <a:pt x="88" y="164"/>
                    </a:lnTo>
                    <a:lnTo>
                      <a:pt x="78" y="181"/>
                    </a:lnTo>
                    <a:lnTo>
                      <a:pt x="76" y="205"/>
                    </a:lnTo>
                    <a:lnTo>
                      <a:pt x="69" y="220"/>
                    </a:lnTo>
                    <a:lnTo>
                      <a:pt x="62" y="238"/>
                    </a:lnTo>
                    <a:lnTo>
                      <a:pt x="54" y="251"/>
                    </a:lnTo>
                    <a:lnTo>
                      <a:pt x="47" y="266"/>
                    </a:lnTo>
                    <a:lnTo>
                      <a:pt x="42" y="283"/>
                    </a:lnTo>
                    <a:lnTo>
                      <a:pt x="39" y="302"/>
                    </a:lnTo>
                    <a:lnTo>
                      <a:pt x="29" y="373"/>
                    </a:lnTo>
                    <a:close/>
                  </a:path>
                </a:pathLst>
              </a:custGeom>
              <a:solidFill>
                <a:srgbClr val="201000"/>
              </a:solidFill>
              <a:ln w="9525" cmpd="sng">
                <a:solidFill>
                  <a:srgbClr val="000000"/>
                </a:solidFill>
                <a:prstDash val="solid"/>
                <a:round/>
                <a:headEnd/>
                <a:tailEnd/>
              </a:ln>
            </p:spPr>
            <p:txBody>
              <a:bodyPr/>
              <a:lstStyle/>
              <a:p>
                <a:endParaRPr lang="en-US"/>
              </a:p>
            </p:txBody>
          </p:sp>
          <p:grpSp>
            <p:nvGrpSpPr>
              <p:cNvPr id="34" name="Group 22"/>
              <p:cNvGrpSpPr>
                <a:grpSpLocks/>
              </p:cNvGrpSpPr>
              <p:nvPr/>
            </p:nvGrpSpPr>
            <p:grpSpPr bwMode="auto">
              <a:xfrm>
                <a:off x="2872" y="2559"/>
                <a:ext cx="30" cy="6"/>
                <a:chOff x="4881" y="1962"/>
                <a:chExt cx="52" cy="10"/>
              </a:xfrm>
            </p:grpSpPr>
            <p:grpSp>
              <p:nvGrpSpPr>
                <p:cNvPr id="91" name="Group 23"/>
                <p:cNvGrpSpPr>
                  <a:grpSpLocks/>
                </p:cNvGrpSpPr>
                <p:nvPr/>
              </p:nvGrpSpPr>
              <p:grpSpPr bwMode="auto">
                <a:xfrm>
                  <a:off x="4881" y="1962"/>
                  <a:ext cx="9" cy="10"/>
                  <a:chOff x="4881" y="1962"/>
                  <a:chExt cx="9" cy="10"/>
                </a:xfrm>
              </p:grpSpPr>
              <p:sp>
                <p:nvSpPr>
                  <p:cNvPr id="95" name="Oval 24"/>
                  <p:cNvSpPr>
                    <a:spLocks noChangeArrowheads="1"/>
                  </p:cNvSpPr>
                  <p:nvPr/>
                </p:nvSpPr>
                <p:spPr bwMode="auto">
                  <a:xfrm>
                    <a:off x="4881" y="1962"/>
                    <a:ext cx="9" cy="10"/>
                  </a:xfrm>
                  <a:prstGeom prst="ellipse">
                    <a:avLst/>
                  </a:prstGeom>
                  <a:solidFill>
                    <a:srgbClr val="4040FF"/>
                  </a:solidFill>
                  <a:ln w="9525">
                    <a:solidFill>
                      <a:srgbClr val="000080"/>
                    </a:solidFill>
                    <a:round/>
                    <a:headEnd/>
                    <a:tailEnd/>
                  </a:ln>
                </p:spPr>
                <p:txBody>
                  <a:bodyPr/>
                  <a:lstStyle/>
                  <a:p>
                    <a:endParaRPr lang="en-US"/>
                  </a:p>
                </p:txBody>
              </p:sp>
              <p:sp>
                <p:nvSpPr>
                  <p:cNvPr id="96" name="Oval 25"/>
                  <p:cNvSpPr>
                    <a:spLocks noChangeArrowheads="1"/>
                  </p:cNvSpPr>
                  <p:nvPr/>
                </p:nvSpPr>
                <p:spPr bwMode="auto">
                  <a:xfrm>
                    <a:off x="4884" y="1963"/>
                    <a:ext cx="3" cy="5"/>
                  </a:xfrm>
                  <a:prstGeom prst="ellipse">
                    <a:avLst/>
                  </a:prstGeom>
                  <a:solidFill>
                    <a:srgbClr val="FFFFFF"/>
                  </a:solidFill>
                  <a:ln w="9525">
                    <a:solidFill>
                      <a:srgbClr val="000000"/>
                    </a:solidFill>
                    <a:round/>
                    <a:headEnd/>
                    <a:tailEnd/>
                  </a:ln>
                </p:spPr>
                <p:txBody>
                  <a:bodyPr/>
                  <a:lstStyle/>
                  <a:p>
                    <a:endParaRPr lang="en-US"/>
                  </a:p>
                </p:txBody>
              </p:sp>
            </p:grpSp>
            <p:grpSp>
              <p:nvGrpSpPr>
                <p:cNvPr id="92" name="Group 26"/>
                <p:cNvGrpSpPr>
                  <a:grpSpLocks/>
                </p:cNvGrpSpPr>
                <p:nvPr/>
              </p:nvGrpSpPr>
              <p:grpSpPr bwMode="auto">
                <a:xfrm>
                  <a:off x="4924" y="1962"/>
                  <a:ext cx="9" cy="10"/>
                  <a:chOff x="4924" y="1962"/>
                  <a:chExt cx="9" cy="10"/>
                </a:xfrm>
              </p:grpSpPr>
              <p:sp>
                <p:nvSpPr>
                  <p:cNvPr id="93" name="Oval 27"/>
                  <p:cNvSpPr>
                    <a:spLocks noChangeArrowheads="1"/>
                  </p:cNvSpPr>
                  <p:nvPr/>
                </p:nvSpPr>
                <p:spPr bwMode="auto">
                  <a:xfrm>
                    <a:off x="4924" y="1962"/>
                    <a:ext cx="9" cy="10"/>
                  </a:xfrm>
                  <a:prstGeom prst="ellipse">
                    <a:avLst/>
                  </a:prstGeom>
                  <a:solidFill>
                    <a:srgbClr val="4040FF"/>
                  </a:solidFill>
                  <a:ln w="9525">
                    <a:solidFill>
                      <a:srgbClr val="000080"/>
                    </a:solidFill>
                    <a:round/>
                    <a:headEnd/>
                    <a:tailEnd/>
                  </a:ln>
                </p:spPr>
                <p:txBody>
                  <a:bodyPr/>
                  <a:lstStyle/>
                  <a:p>
                    <a:endParaRPr lang="en-US"/>
                  </a:p>
                </p:txBody>
              </p:sp>
              <p:sp>
                <p:nvSpPr>
                  <p:cNvPr id="94" name="Oval 28"/>
                  <p:cNvSpPr>
                    <a:spLocks noChangeArrowheads="1"/>
                  </p:cNvSpPr>
                  <p:nvPr/>
                </p:nvSpPr>
                <p:spPr bwMode="auto">
                  <a:xfrm>
                    <a:off x="4926" y="1963"/>
                    <a:ext cx="4" cy="6"/>
                  </a:xfrm>
                  <a:prstGeom prst="ellipse">
                    <a:avLst/>
                  </a:prstGeom>
                  <a:solidFill>
                    <a:srgbClr val="FFFFFF"/>
                  </a:solidFill>
                  <a:ln w="9525">
                    <a:solidFill>
                      <a:srgbClr val="000000"/>
                    </a:solidFill>
                    <a:round/>
                    <a:headEnd/>
                    <a:tailEnd/>
                  </a:ln>
                </p:spPr>
                <p:txBody>
                  <a:bodyPr/>
                  <a:lstStyle/>
                  <a:p>
                    <a:endParaRPr lang="en-US"/>
                  </a:p>
                </p:txBody>
              </p:sp>
            </p:grpSp>
          </p:grpSp>
          <p:sp>
            <p:nvSpPr>
              <p:cNvPr id="35" name="Arc 29"/>
              <p:cNvSpPr>
                <a:spLocks/>
              </p:cNvSpPr>
              <p:nvPr/>
            </p:nvSpPr>
            <p:spPr bwMode="auto">
              <a:xfrm>
                <a:off x="2881" y="2577"/>
                <a:ext cx="14" cy="8"/>
              </a:xfrm>
              <a:custGeom>
                <a:avLst/>
                <a:gdLst>
                  <a:gd name="G0" fmla="+- 21600 0 0"/>
                  <a:gd name="G1" fmla="+- 1473 0 0"/>
                  <a:gd name="G2" fmla="+- 21600 0 0"/>
                  <a:gd name="T0" fmla="*/ 43150 w 43200"/>
                  <a:gd name="T1" fmla="*/ 0 h 23073"/>
                  <a:gd name="T2" fmla="*/ 50 w 43200"/>
                  <a:gd name="T3" fmla="*/ 0 h 23073"/>
                  <a:gd name="T4" fmla="*/ 21600 w 43200"/>
                  <a:gd name="T5" fmla="*/ 1473 h 23073"/>
                </a:gdLst>
                <a:ahLst/>
                <a:cxnLst>
                  <a:cxn ang="0">
                    <a:pos x="T0" y="T1"/>
                  </a:cxn>
                  <a:cxn ang="0">
                    <a:pos x="T2" y="T3"/>
                  </a:cxn>
                  <a:cxn ang="0">
                    <a:pos x="T4" y="T5"/>
                  </a:cxn>
                </a:cxnLst>
                <a:rect l="0" t="0" r="r" b="b"/>
                <a:pathLst>
                  <a:path w="43200" h="23073" fill="none" extrusionOk="0">
                    <a:moveTo>
                      <a:pt x="43149" y="0"/>
                    </a:moveTo>
                    <a:cubicBezTo>
                      <a:pt x="43183" y="490"/>
                      <a:pt x="43200" y="981"/>
                      <a:pt x="43200" y="1473"/>
                    </a:cubicBezTo>
                    <a:cubicBezTo>
                      <a:pt x="43200" y="13402"/>
                      <a:pt x="33529" y="23073"/>
                      <a:pt x="21600" y="23073"/>
                    </a:cubicBezTo>
                    <a:cubicBezTo>
                      <a:pt x="9670" y="23073"/>
                      <a:pt x="0" y="13402"/>
                      <a:pt x="0" y="1473"/>
                    </a:cubicBezTo>
                    <a:cubicBezTo>
                      <a:pt x="0" y="981"/>
                      <a:pt x="16" y="490"/>
                      <a:pt x="50" y="0"/>
                    </a:cubicBezTo>
                  </a:path>
                  <a:path w="43200" h="23073" stroke="0" extrusionOk="0">
                    <a:moveTo>
                      <a:pt x="43149" y="0"/>
                    </a:moveTo>
                    <a:cubicBezTo>
                      <a:pt x="43183" y="490"/>
                      <a:pt x="43200" y="981"/>
                      <a:pt x="43200" y="1473"/>
                    </a:cubicBezTo>
                    <a:cubicBezTo>
                      <a:pt x="43200" y="13402"/>
                      <a:pt x="33529" y="23073"/>
                      <a:pt x="21600" y="23073"/>
                    </a:cubicBezTo>
                    <a:cubicBezTo>
                      <a:pt x="9670" y="23073"/>
                      <a:pt x="0" y="13402"/>
                      <a:pt x="0" y="1473"/>
                    </a:cubicBezTo>
                    <a:cubicBezTo>
                      <a:pt x="0" y="981"/>
                      <a:pt x="16" y="490"/>
                      <a:pt x="50" y="0"/>
                    </a:cubicBezTo>
                    <a:lnTo>
                      <a:pt x="21600" y="1473"/>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 name="Group 30"/>
              <p:cNvGrpSpPr>
                <a:grpSpLocks/>
              </p:cNvGrpSpPr>
              <p:nvPr/>
            </p:nvGrpSpPr>
            <p:grpSpPr bwMode="auto">
              <a:xfrm>
                <a:off x="2867" y="2541"/>
                <a:ext cx="43" cy="14"/>
                <a:chOff x="4872" y="1931"/>
                <a:chExt cx="74" cy="23"/>
              </a:xfrm>
            </p:grpSpPr>
            <p:sp>
              <p:nvSpPr>
                <p:cNvPr id="89" name="Freeform 31"/>
                <p:cNvSpPr>
                  <a:spLocks/>
                </p:cNvSpPr>
                <p:nvPr/>
              </p:nvSpPr>
              <p:spPr bwMode="auto">
                <a:xfrm>
                  <a:off x="4872" y="1931"/>
                  <a:ext cx="23" cy="21"/>
                </a:xfrm>
                <a:custGeom>
                  <a:avLst/>
                  <a:gdLst>
                    <a:gd name="T0" fmla="*/ 79 w 92"/>
                    <a:gd name="T1" fmla="*/ 7 h 86"/>
                    <a:gd name="T2" fmla="*/ 69 w 92"/>
                    <a:gd name="T3" fmla="*/ 10 h 86"/>
                    <a:gd name="T4" fmla="*/ 60 w 92"/>
                    <a:gd name="T5" fmla="*/ 16 h 86"/>
                    <a:gd name="T6" fmla="*/ 53 w 92"/>
                    <a:gd name="T7" fmla="*/ 21 h 86"/>
                    <a:gd name="T8" fmla="*/ 47 w 92"/>
                    <a:gd name="T9" fmla="*/ 26 h 86"/>
                    <a:gd name="T10" fmla="*/ 41 w 92"/>
                    <a:gd name="T11" fmla="*/ 36 h 86"/>
                    <a:gd name="T12" fmla="*/ 35 w 92"/>
                    <a:gd name="T13" fmla="*/ 48 h 86"/>
                    <a:gd name="T14" fmla="*/ 31 w 92"/>
                    <a:gd name="T15" fmla="*/ 57 h 86"/>
                    <a:gd name="T16" fmla="*/ 26 w 92"/>
                    <a:gd name="T17" fmla="*/ 64 h 86"/>
                    <a:gd name="T18" fmla="*/ 20 w 92"/>
                    <a:gd name="T19" fmla="*/ 71 h 86"/>
                    <a:gd name="T20" fmla="*/ 0 w 92"/>
                    <a:gd name="T21" fmla="*/ 86 h 86"/>
                    <a:gd name="T22" fmla="*/ 13 w 92"/>
                    <a:gd name="T23" fmla="*/ 82 h 86"/>
                    <a:gd name="T24" fmla="*/ 21 w 92"/>
                    <a:gd name="T25" fmla="*/ 79 h 86"/>
                    <a:gd name="T26" fmla="*/ 30 w 92"/>
                    <a:gd name="T27" fmla="*/ 74 h 86"/>
                    <a:gd name="T28" fmla="*/ 39 w 92"/>
                    <a:gd name="T29" fmla="*/ 65 h 86"/>
                    <a:gd name="T30" fmla="*/ 44 w 92"/>
                    <a:gd name="T31" fmla="*/ 58 h 86"/>
                    <a:gd name="T32" fmla="*/ 51 w 92"/>
                    <a:gd name="T33" fmla="*/ 48 h 86"/>
                    <a:gd name="T34" fmla="*/ 54 w 92"/>
                    <a:gd name="T35" fmla="*/ 39 h 86"/>
                    <a:gd name="T36" fmla="*/ 59 w 92"/>
                    <a:gd name="T37" fmla="*/ 31 h 86"/>
                    <a:gd name="T38" fmla="*/ 65 w 92"/>
                    <a:gd name="T39" fmla="*/ 22 h 86"/>
                    <a:gd name="T40" fmla="*/ 71 w 92"/>
                    <a:gd name="T41" fmla="*/ 18 h 86"/>
                    <a:gd name="T42" fmla="*/ 80 w 92"/>
                    <a:gd name="T43" fmla="*/ 13 h 86"/>
                    <a:gd name="T44" fmla="*/ 87 w 92"/>
                    <a:gd name="T45" fmla="*/ 9 h 86"/>
                    <a:gd name="T46" fmla="*/ 92 w 92"/>
                    <a:gd name="T47" fmla="*/ 0 h 86"/>
                    <a:gd name="T48" fmla="*/ 79 w 92"/>
                    <a:gd name="T49"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86">
                      <a:moveTo>
                        <a:pt x="79" y="7"/>
                      </a:moveTo>
                      <a:lnTo>
                        <a:pt x="69" y="10"/>
                      </a:lnTo>
                      <a:lnTo>
                        <a:pt x="60" y="16"/>
                      </a:lnTo>
                      <a:lnTo>
                        <a:pt x="53" y="21"/>
                      </a:lnTo>
                      <a:lnTo>
                        <a:pt x="47" y="26"/>
                      </a:lnTo>
                      <a:lnTo>
                        <a:pt x="41" y="36"/>
                      </a:lnTo>
                      <a:lnTo>
                        <a:pt x="35" y="48"/>
                      </a:lnTo>
                      <a:lnTo>
                        <a:pt x="31" y="57"/>
                      </a:lnTo>
                      <a:lnTo>
                        <a:pt x="26" y="64"/>
                      </a:lnTo>
                      <a:lnTo>
                        <a:pt x="20" y="71"/>
                      </a:lnTo>
                      <a:lnTo>
                        <a:pt x="0" y="86"/>
                      </a:lnTo>
                      <a:lnTo>
                        <a:pt x="13" y="82"/>
                      </a:lnTo>
                      <a:lnTo>
                        <a:pt x="21" y="79"/>
                      </a:lnTo>
                      <a:lnTo>
                        <a:pt x="30" y="74"/>
                      </a:lnTo>
                      <a:lnTo>
                        <a:pt x="39" y="65"/>
                      </a:lnTo>
                      <a:lnTo>
                        <a:pt x="44" y="58"/>
                      </a:lnTo>
                      <a:lnTo>
                        <a:pt x="51" y="48"/>
                      </a:lnTo>
                      <a:lnTo>
                        <a:pt x="54" y="39"/>
                      </a:lnTo>
                      <a:lnTo>
                        <a:pt x="59" y="31"/>
                      </a:lnTo>
                      <a:lnTo>
                        <a:pt x="65" y="22"/>
                      </a:lnTo>
                      <a:lnTo>
                        <a:pt x="71" y="18"/>
                      </a:lnTo>
                      <a:lnTo>
                        <a:pt x="80" y="13"/>
                      </a:lnTo>
                      <a:lnTo>
                        <a:pt x="87" y="9"/>
                      </a:lnTo>
                      <a:lnTo>
                        <a:pt x="92" y="0"/>
                      </a:lnTo>
                      <a:lnTo>
                        <a:pt x="79" y="7"/>
                      </a:lnTo>
                      <a:close/>
                    </a:path>
                  </a:pathLst>
                </a:custGeom>
                <a:solidFill>
                  <a:srgbClr val="201000"/>
                </a:solidFill>
                <a:ln w="9525" cmpd="sng">
                  <a:solidFill>
                    <a:srgbClr val="000000"/>
                  </a:solidFill>
                  <a:round/>
                  <a:headEnd/>
                  <a:tailEnd/>
                </a:ln>
              </p:spPr>
              <p:txBody>
                <a:bodyPr/>
                <a:lstStyle/>
                <a:p>
                  <a:endParaRPr lang="en-US"/>
                </a:p>
              </p:txBody>
            </p:sp>
            <p:sp>
              <p:nvSpPr>
                <p:cNvPr id="90" name="Freeform 32"/>
                <p:cNvSpPr>
                  <a:spLocks/>
                </p:cNvSpPr>
                <p:nvPr/>
              </p:nvSpPr>
              <p:spPr bwMode="auto">
                <a:xfrm>
                  <a:off x="4924" y="1932"/>
                  <a:ext cx="22" cy="22"/>
                </a:xfrm>
                <a:custGeom>
                  <a:avLst/>
                  <a:gdLst>
                    <a:gd name="T0" fmla="*/ 13 w 91"/>
                    <a:gd name="T1" fmla="*/ 6 h 85"/>
                    <a:gd name="T2" fmla="*/ 24 w 91"/>
                    <a:gd name="T3" fmla="*/ 10 h 85"/>
                    <a:gd name="T4" fmla="*/ 32 w 91"/>
                    <a:gd name="T5" fmla="*/ 14 h 85"/>
                    <a:gd name="T6" fmla="*/ 39 w 91"/>
                    <a:gd name="T7" fmla="*/ 19 h 85"/>
                    <a:gd name="T8" fmla="*/ 45 w 91"/>
                    <a:gd name="T9" fmla="*/ 25 h 85"/>
                    <a:gd name="T10" fmla="*/ 50 w 91"/>
                    <a:gd name="T11" fmla="*/ 36 h 85"/>
                    <a:gd name="T12" fmla="*/ 56 w 91"/>
                    <a:gd name="T13" fmla="*/ 48 h 85"/>
                    <a:gd name="T14" fmla="*/ 61 w 91"/>
                    <a:gd name="T15" fmla="*/ 57 h 85"/>
                    <a:gd name="T16" fmla="*/ 66 w 91"/>
                    <a:gd name="T17" fmla="*/ 63 h 85"/>
                    <a:gd name="T18" fmla="*/ 72 w 91"/>
                    <a:gd name="T19" fmla="*/ 71 h 85"/>
                    <a:gd name="T20" fmla="*/ 91 w 91"/>
                    <a:gd name="T21" fmla="*/ 85 h 85"/>
                    <a:gd name="T22" fmla="*/ 79 w 91"/>
                    <a:gd name="T23" fmla="*/ 81 h 85"/>
                    <a:gd name="T24" fmla="*/ 70 w 91"/>
                    <a:gd name="T25" fmla="*/ 77 h 85"/>
                    <a:gd name="T26" fmla="*/ 62 w 91"/>
                    <a:gd name="T27" fmla="*/ 72 h 85"/>
                    <a:gd name="T28" fmla="*/ 53 w 91"/>
                    <a:gd name="T29" fmla="*/ 64 h 85"/>
                    <a:gd name="T30" fmla="*/ 48 w 91"/>
                    <a:gd name="T31" fmla="*/ 58 h 85"/>
                    <a:gd name="T32" fmla="*/ 41 w 91"/>
                    <a:gd name="T33" fmla="*/ 46 h 85"/>
                    <a:gd name="T34" fmla="*/ 38 w 91"/>
                    <a:gd name="T35" fmla="*/ 38 h 85"/>
                    <a:gd name="T36" fmla="*/ 33 w 91"/>
                    <a:gd name="T37" fmla="*/ 31 h 85"/>
                    <a:gd name="T38" fmla="*/ 27 w 91"/>
                    <a:gd name="T39" fmla="*/ 22 h 85"/>
                    <a:gd name="T40" fmla="*/ 21 w 91"/>
                    <a:gd name="T41" fmla="*/ 18 h 85"/>
                    <a:gd name="T42" fmla="*/ 12 w 91"/>
                    <a:gd name="T43" fmla="*/ 12 h 85"/>
                    <a:gd name="T44" fmla="*/ 5 w 91"/>
                    <a:gd name="T45" fmla="*/ 9 h 85"/>
                    <a:gd name="T46" fmla="*/ 0 w 91"/>
                    <a:gd name="T47" fmla="*/ 0 h 85"/>
                    <a:gd name="T48" fmla="*/ 13 w 91"/>
                    <a:gd name="T4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85">
                      <a:moveTo>
                        <a:pt x="13" y="6"/>
                      </a:moveTo>
                      <a:lnTo>
                        <a:pt x="24" y="10"/>
                      </a:lnTo>
                      <a:lnTo>
                        <a:pt x="32" y="14"/>
                      </a:lnTo>
                      <a:lnTo>
                        <a:pt x="39" y="19"/>
                      </a:lnTo>
                      <a:lnTo>
                        <a:pt x="45" y="25"/>
                      </a:lnTo>
                      <a:lnTo>
                        <a:pt x="50" y="36"/>
                      </a:lnTo>
                      <a:lnTo>
                        <a:pt x="56" y="48"/>
                      </a:lnTo>
                      <a:lnTo>
                        <a:pt x="61" y="57"/>
                      </a:lnTo>
                      <a:lnTo>
                        <a:pt x="66" y="63"/>
                      </a:lnTo>
                      <a:lnTo>
                        <a:pt x="72" y="71"/>
                      </a:lnTo>
                      <a:lnTo>
                        <a:pt x="91" y="85"/>
                      </a:lnTo>
                      <a:lnTo>
                        <a:pt x="79" y="81"/>
                      </a:lnTo>
                      <a:lnTo>
                        <a:pt x="70" y="77"/>
                      </a:lnTo>
                      <a:lnTo>
                        <a:pt x="62" y="72"/>
                      </a:lnTo>
                      <a:lnTo>
                        <a:pt x="53" y="64"/>
                      </a:lnTo>
                      <a:lnTo>
                        <a:pt x="48" y="58"/>
                      </a:lnTo>
                      <a:lnTo>
                        <a:pt x="41" y="46"/>
                      </a:lnTo>
                      <a:lnTo>
                        <a:pt x="38" y="38"/>
                      </a:lnTo>
                      <a:lnTo>
                        <a:pt x="33" y="31"/>
                      </a:lnTo>
                      <a:lnTo>
                        <a:pt x="27" y="22"/>
                      </a:lnTo>
                      <a:lnTo>
                        <a:pt x="21" y="18"/>
                      </a:lnTo>
                      <a:lnTo>
                        <a:pt x="12" y="12"/>
                      </a:lnTo>
                      <a:lnTo>
                        <a:pt x="5" y="9"/>
                      </a:lnTo>
                      <a:lnTo>
                        <a:pt x="0" y="0"/>
                      </a:lnTo>
                      <a:lnTo>
                        <a:pt x="13" y="6"/>
                      </a:lnTo>
                      <a:close/>
                    </a:path>
                  </a:pathLst>
                </a:custGeom>
                <a:solidFill>
                  <a:srgbClr val="201000"/>
                </a:solidFill>
                <a:ln w="9525" cmpd="sng">
                  <a:solidFill>
                    <a:srgbClr val="000000"/>
                  </a:solidFill>
                  <a:round/>
                  <a:headEnd/>
                  <a:tailEnd/>
                </a:ln>
              </p:spPr>
              <p:txBody>
                <a:bodyPr/>
                <a:lstStyle/>
                <a:p>
                  <a:endParaRPr lang="en-US"/>
                </a:p>
              </p:txBody>
            </p:sp>
          </p:grpSp>
          <p:grpSp>
            <p:nvGrpSpPr>
              <p:cNvPr id="37" name="Group 33"/>
              <p:cNvGrpSpPr>
                <a:grpSpLocks/>
              </p:cNvGrpSpPr>
              <p:nvPr/>
            </p:nvGrpSpPr>
            <p:grpSpPr bwMode="auto">
              <a:xfrm>
                <a:off x="2858" y="2552"/>
                <a:ext cx="62" cy="20"/>
                <a:chOff x="4856" y="1950"/>
                <a:chExt cx="108" cy="34"/>
              </a:xfrm>
            </p:grpSpPr>
            <p:grpSp>
              <p:nvGrpSpPr>
                <p:cNvPr id="83" name="Group 34"/>
                <p:cNvGrpSpPr>
                  <a:grpSpLocks/>
                </p:cNvGrpSpPr>
                <p:nvPr/>
              </p:nvGrpSpPr>
              <p:grpSpPr bwMode="auto">
                <a:xfrm>
                  <a:off x="4870" y="1950"/>
                  <a:ext cx="76" cy="34"/>
                  <a:chOff x="4870" y="1950"/>
                  <a:chExt cx="76" cy="34"/>
                </a:xfrm>
              </p:grpSpPr>
              <p:sp>
                <p:nvSpPr>
                  <p:cNvPr id="87" name="Oval 35"/>
                  <p:cNvSpPr>
                    <a:spLocks noChangeArrowheads="1"/>
                  </p:cNvSpPr>
                  <p:nvPr/>
                </p:nvSpPr>
                <p:spPr bwMode="auto">
                  <a:xfrm>
                    <a:off x="4915" y="1950"/>
                    <a:ext cx="31"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Oval 36"/>
                  <p:cNvSpPr>
                    <a:spLocks noChangeArrowheads="1"/>
                  </p:cNvSpPr>
                  <p:nvPr/>
                </p:nvSpPr>
                <p:spPr bwMode="auto">
                  <a:xfrm>
                    <a:off x="4870" y="1950"/>
                    <a:ext cx="31"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4" name="Arc 37"/>
                <p:cNvSpPr>
                  <a:spLocks/>
                </p:cNvSpPr>
                <p:nvPr/>
              </p:nvSpPr>
              <p:spPr bwMode="auto">
                <a:xfrm>
                  <a:off x="4900" y="1959"/>
                  <a:ext cx="15" cy="10"/>
                </a:xfrm>
                <a:custGeom>
                  <a:avLst/>
                  <a:gdLst>
                    <a:gd name="G0" fmla="+- 18826 0 0"/>
                    <a:gd name="G1" fmla="+- 21600 0 0"/>
                    <a:gd name="G2" fmla="+- 21600 0 0"/>
                    <a:gd name="T0" fmla="*/ 0 w 34881"/>
                    <a:gd name="T1" fmla="*/ 11010 h 21600"/>
                    <a:gd name="T2" fmla="*/ 34881 w 34881"/>
                    <a:gd name="T3" fmla="*/ 7150 h 21600"/>
                    <a:gd name="T4" fmla="*/ 18826 w 34881"/>
                    <a:gd name="T5" fmla="*/ 21600 h 21600"/>
                  </a:gdLst>
                  <a:ahLst/>
                  <a:cxnLst>
                    <a:cxn ang="0">
                      <a:pos x="T0" y="T1"/>
                    </a:cxn>
                    <a:cxn ang="0">
                      <a:pos x="T2" y="T3"/>
                    </a:cxn>
                    <a:cxn ang="0">
                      <a:pos x="T4" y="T5"/>
                    </a:cxn>
                  </a:cxnLst>
                  <a:rect l="0" t="0" r="r" b="b"/>
                  <a:pathLst>
                    <a:path w="34881" h="21600" fill="none" extrusionOk="0">
                      <a:moveTo>
                        <a:pt x="0" y="11010"/>
                      </a:moveTo>
                      <a:cubicBezTo>
                        <a:pt x="3825" y="4208"/>
                        <a:pt x="11022" y="0"/>
                        <a:pt x="18826" y="0"/>
                      </a:cubicBezTo>
                      <a:cubicBezTo>
                        <a:pt x="24949" y="0"/>
                        <a:pt x="30784" y="2598"/>
                        <a:pt x="34880" y="7150"/>
                      </a:cubicBezTo>
                    </a:path>
                    <a:path w="34881" h="21600" stroke="0" extrusionOk="0">
                      <a:moveTo>
                        <a:pt x="0" y="11010"/>
                      </a:moveTo>
                      <a:cubicBezTo>
                        <a:pt x="3825" y="4208"/>
                        <a:pt x="11022" y="0"/>
                        <a:pt x="18826" y="0"/>
                      </a:cubicBezTo>
                      <a:cubicBezTo>
                        <a:pt x="24949" y="0"/>
                        <a:pt x="30784" y="2598"/>
                        <a:pt x="34880" y="7150"/>
                      </a:cubicBezTo>
                      <a:lnTo>
                        <a:pt x="18826"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Line 38"/>
                <p:cNvSpPr>
                  <a:spLocks noChangeShapeType="1"/>
                </p:cNvSpPr>
                <p:nvPr/>
              </p:nvSpPr>
              <p:spPr bwMode="auto">
                <a:xfrm>
                  <a:off x="4856" y="1959"/>
                  <a:ext cx="17"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39"/>
                <p:cNvSpPr>
                  <a:spLocks noChangeShapeType="1"/>
                </p:cNvSpPr>
                <p:nvPr/>
              </p:nvSpPr>
              <p:spPr bwMode="auto">
                <a:xfrm flipV="1">
                  <a:off x="4946" y="1954"/>
                  <a:ext cx="18"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8" name="Freeform 40"/>
              <p:cNvSpPr>
                <a:spLocks/>
              </p:cNvSpPr>
              <p:nvPr/>
            </p:nvSpPr>
            <p:spPr bwMode="auto">
              <a:xfrm>
                <a:off x="2887" y="2602"/>
                <a:ext cx="3" cy="1"/>
              </a:xfrm>
              <a:custGeom>
                <a:avLst/>
                <a:gdLst>
                  <a:gd name="T0" fmla="*/ 0 w 25"/>
                  <a:gd name="T1" fmla="*/ 3 h 4"/>
                  <a:gd name="T2" fmla="*/ 9 w 25"/>
                  <a:gd name="T3" fmla="*/ 0 h 4"/>
                  <a:gd name="T4" fmla="*/ 17 w 25"/>
                  <a:gd name="T5" fmla="*/ 3 h 4"/>
                  <a:gd name="T6" fmla="*/ 25 w 25"/>
                  <a:gd name="T7" fmla="*/ 4 h 4"/>
                </a:gdLst>
                <a:ahLst/>
                <a:cxnLst>
                  <a:cxn ang="0">
                    <a:pos x="T0" y="T1"/>
                  </a:cxn>
                  <a:cxn ang="0">
                    <a:pos x="T2" y="T3"/>
                  </a:cxn>
                  <a:cxn ang="0">
                    <a:pos x="T4" y="T5"/>
                  </a:cxn>
                  <a:cxn ang="0">
                    <a:pos x="T6" y="T7"/>
                  </a:cxn>
                </a:cxnLst>
                <a:rect l="0" t="0" r="r" b="b"/>
                <a:pathLst>
                  <a:path w="25" h="4">
                    <a:moveTo>
                      <a:pt x="0" y="3"/>
                    </a:moveTo>
                    <a:lnTo>
                      <a:pt x="9" y="0"/>
                    </a:lnTo>
                    <a:lnTo>
                      <a:pt x="17" y="3"/>
                    </a:lnTo>
                    <a:lnTo>
                      <a:pt x="25" y="4"/>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41"/>
              <p:cNvSpPr>
                <a:spLocks/>
              </p:cNvSpPr>
              <p:nvPr/>
            </p:nvSpPr>
            <p:spPr bwMode="auto">
              <a:xfrm>
                <a:off x="2837" y="2612"/>
                <a:ext cx="106" cy="187"/>
              </a:xfrm>
              <a:custGeom>
                <a:avLst/>
                <a:gdLst>
                  <a:gd name="T0" fmla="*/ 218 w 732"/>
                  <a:gd name="T1" fmla="*/ 19 h 1305"/>
                  <a:gd name="T2" fmla="*/ 148 w 732"/>
                  <a:gd name="T3" fmla="*/ 12 h 1305"/>
                  <a:gd name="T4" fmla="*/ 99 w 732"/>
                  <a:gd name="T5" fmla="*/ 4 h 1305"/>
                  <a:gd name="T6" fmla="*/ 71 w 732"/>
                  <a:gd name="T7" fmla="*/ 0 h 1305"/>
                  <a:gd name="T8" fmla="*/ 71 w 732"/>
                  <a:gd name="T9" fmla="*/ 202 h 1305"/>
                  <a:gd name="T10" fmla="*/ 60 w 732"/>
                  <a:gd name="T11" fmla="*/ 382 h 1305"/>
                  <a:gd name="T12" fmla="*/ 53 w 732"/>
                  <a:gd name="T13" fmla="*/ 424 h 1305"/>
                  <a:gd name="T14" fmla="*/ 32 w 732"/>
                  <a:gd name="T15" fmla="*/ 685 h 1305"/>
                  <a:gd name="T16" fmla="*/ 0 w 732"/>
                  <a:gd name="T17" fmla="*/ 840 h 1305"/>
                  <a:gd name="T18" fmla="*/ 25 w 732"/>
                  <a:gd name="T19" fmla="*/ 1097 h 1305"/>
                  <a:gd name="T20" fmla="*/ 46 w 732"/>
                  <a:gd name="T21" fmla="*/ 1234 h 1305"/>
                  <a:gd name="T22" fmla="*/ 71 w 732"/>
                  <a:gd name="T23" fmla="*/ 1270 h 1305"/>
                  <a:gd name="T24" fmla="*/ 120 w 732"/>
                  <a:gd name="T25" fmla="*/ 1273 h 1305"/>
                  <a:gd name="T26" fmla="*/ 256 w 732"/>
                  <a:gd name="T27" fmla="*/ 1289 h 1305"/>
                  <a:gd name="T28" fmla="*/ 358 w 732"/>
                  <a:gd name="T29" fmla="*/ 1305 h 1305"/>
                  <a:gd name="T30" fmla="*/ 508 w 732"/>
                  <a:gd name="T31" fmla="*/ 1289 h 1305"/>
                  <a:gd name="T32" fmla="*/ 655 w 732"/>
                  <a:gd name="T33" fmla="*/ 1266 h 1305"/>
                  <a:gd name="T34" fmla="*/ 711 w 732"/>
                  <a:gd name="T35" fmla="*/ 1250 h 1305"/>
                  <a:gd name="T36" fmla="*/ 707 w 732"/>
                  <a:gd name="T37" fmla="*/ 1097 h 1305"/>
                  <a:gd name="T38" fmla="*/ 732 w 732"/>
                  <a:gd name="T39" fmla="*/ 816 h 1305"/>
                  <a:gd name="T40" fmla="*/ 725 w 732"/>
                  <a:gd name="T41" fmla="*/ 607 h 1305"/>
                  <a:gd name="T42" fmla="*/ 697 w 732"/>
                  <a:gd name="T43" fmla="*/ 389 h 1305"/>
                  <a:gd name="T44" fmla="*/ 648 w 732"/>
                  <a:gd name="T45" fmla="*/ 191 h 1305"/>
                  <a:gd name="T46" fmla="*/ 630 w 732"/>
                  <a:gd name="T47" fmla="*/ 43 h 1305"/>
                  <a:gd name="T48" fmla="*/ 623 w 732"/>
                  <a:gd name="T49" fmla="*/ 4 h 1305"/>
                  <a:gd name="T50" fmla="*/ 504 w 732"/>
                  <a:gd name="T51" fmla="*/ 39 h 1305"/>
                  <a:gd name="T52" fmla="*/ 437 w 732"/>
                  <a:gd name="T53" fmla="*/ 70 h 1305"/>
                  <a:gd name="T54" fmla="*/ 337 w 732"/>
                  <a:gd name="T55" fmla="*/ 78 h 1305"/>
                  <a:gd name="T56" fmla="*/ 260 w 732"/>
                  <a:gd name="T57" fmla="*/ 62 h 1305"/>
                  <a:gd name="T58" fmla="*/ 218 w 732"/>
                  <a:gd name="T59" fmla="*/ 19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2" h="1305">
                    <a:moveTo>
                      <a:pt x="218" y="19"/>
                    </a:moveTo>
                    <a:lnTo>
                      <a:pt x="148" y="12"/>
                    </a:lnTo>
                    <a:lnTo>
                      <a:pt x="99" y="4"/>
                    </a:lnTo>
                    <a:lnTo>
                      <a:pt x="71" y="0"/>
                    </a:lnTo>
                    <a:lnTo>
                      <a:pt x="71" y="202"/>
                    </a:lnTo>
                    <a:lnTo>
                      <a:pt x="60" y="382"/>
                    </a:lnTo>
                    <a:lnTo>
                      <a:pt x="53" y="424"/>
                    </a:lnTo>
                    <a:lnTo>
                      <a:pt x="32" y="685"/>
                    </a:lnTo>
                    <a:lnTo>
                      <a:pt x="0" y="840"/>
                    </a:lnTo>
                    <a:lnTo>
                      <a:pt x="25" y="1097"/>
                    </a:lnTo>
                    <a:lnTo>
                      <a:pt x="46" y="1234"/>
                    </a:lnTo>
                    <a:lnTo>
                      <a:pt x="71" y="1270"/>
                    </a:lnTo>
                    <a:lnTo>
                      <a:pt x="120" y="1273"/>
                    </a:lnTo>
                    <a:lnTo>
                      <a:pt x="256" y="1289"/>
                    </a:lnTo>
                    <a:lnTo>
                      <a:pt x="358" y="1305"/>
                    </a:lnTo>
                    <a:lnTo>
                      <a:pt x="508" y="1289"/>
                    </a:lnTo>
                    <a:lnTo>
                      <a:pt x="655" y="1266"/>
                    </a:lnTo>
                    <a:lnTo>
                      <a:pt x="711" y="1250"/>
                    </a:lnTo>
                    <a:lnTo>
                      <a:pt x="707" y="1097"/>
                    </a:lnTo>
                    <a:lnTo>
                      <a:pt x="732" y="816"/>
                    </a:lnTo>
                    <a:lnTo>
                      <a:pt x="725" y="607"/>
                    </a:lnTo>
                    <a:lnTo>
                      <a:pt x="697" y="389"/>
                    </a:lnTo>
                    <a:lnTo>
                      <a:pt x="648" y="191"/>
                    </a:lnTo>
                    <a:lnTo>
                      <a:pt x="630" y="43"/>
                    </a:lnTo>
                    <a:lnTo>
                      <a:pt x="623" y="4"/>
                    </a:lnTo>
                    <a:lnTo>
                      <a:pt x="504" y="39"/>
                    </a:lnTo>
                    <a:lnTo>
                      <a:pt x="437" y="70"/>
                    </a:lnTo>
                    <a:lnTo>
                      <a:pt x="337" y="78"/>
                    </a:lnTo>
                    <a:lnTo>
                      <a:pt x="260" y="62"/>
                    </a:lnTo>
                    <a:lnTo>
                      <a:pt x="218" y="19"/>
                    </a:lnTo>
                    <a:close/>
                  </a:path>
                </a:pathLst>
              </a:custGeom>
              <a:solidFill>
                <a:srgbClr val="E0E0E0"/>
              </a:solidFill>
              <a:ln w="9525" cmpd="sng">
                <a:solidFill>
                  <a:srgbClr val="000000"/>
                </a:solidFill>
                <a:prstDash val="solid"/>
                <a:round/>
                <a:headEnd/>
                <a:tailEnd/>
              </a:ln>
            </p:spPr>
            <p:txBody>
              <a:bodyPr/>
              <a:lstStyle/>
              <a:p>
                <a:endParaRPr lang="en-US"/>
              </a:p>
            </p:txBody>
          </p:sp>
          <p:grpSp>
            <p:nvGrpSpPr>
              <p:cNvPr id="40" name="Group 42"/>
              <p:cNvGrpSpPr>
                <a:grpSpLocks/>
              </p:cNvGrpSpPr>
              <p:nvPr/>
            </p:nvGrpSpPr>
            <p:grpSpPr bwMode="auto">
              <a:xfrm>
                <a:off x="2797" y="2792"/>
                <a:ext cx="204" cy="300"/>
                <a:chOff x="4751" y="2369"/>
                <a:chExt cx="353" cy="524"/>
              </a:xfrm>
            </p:grpSpPr>
            <p:grpSp>
              <p:nvGrpSpPr>
                <p:cNvPr id="79" name="Group 43"/>
                <p:cNvGrpSpPr>
                  <a:grpSpLocks/>
                </p:cNvGrpSpPr>
                <p:nvPr/>
              </p:nvGrpSpPr>
              <p:grpSpPr bwMode="auto">
                <a:xfrm>
                  <a:off x="4751" y="2789"/>
                  <a:ext cx="353" cy="104"/>
                  <a:chOff x="4751" y="2789"/>
                  <a:chExt cx="353" cy="104"/>
                </a:xfrm>
              </p:grpSpPr>
              <p:sp>
                <p:nvSpPr>
                  <p:cNvPr id="81" name="Freeform 44"/>
                  <p:cNvSpPr>
                    <a:spLocks/>
                  </p:cNvSpPr>
                  <p:nvPr/>
                </p:nvSpPr>
                <p:spPr bwMode="auto">
                  <a:xfrm>
                    <a:off x="4978" y="2807"/>
                    <a:ext cx="126" cy="86"/>
                  </a:xfrm>
                  <a:custGeom>
                    <a:avLst/>
                    <a:gdLst>
                      <a:gd name="T0" fmla="*/ 1 w 505"/>
                      <a:gd name="T1" fmla="*/ 43 h 344"/>
                      <a:gd name="T2" fmla="*/ 0 w 505"/>
                      <a:gd name="T3" fmla="*/ 86 h 344"/>
                      <a:gd name="T4" fmla="*/ 1 w 505"/>
                      <a:gd name="T5" fmla="*/ 116 h 344"/>
                      <a:gd name="T6" fmla="*/ 3 w 505"/>
                      <a:gd name="T7" fmla="*/ 143 h 344"/>
                      <a:gd name="T8" fmla="*/ 15 w 505"/>
                      <a:gd name="T9" fmla="*/ 182 h 344"/>
                      <a:gd name="T10" fmla="*/ 68 w 505"/>
                      <a:gd name="T11" fmla="*/ 214 h 344"/>
                      <a:gd name="T12" fmla="*/ 97 w 505"/>
                      <a:gd name="T13" fmla="*/ 213 h 344"/>
                      <a:gd name="T14" fmla="*/ 102 w 505"/>
                      <a:gd name="T15" fmla="*/ 240 h 344"/>
                      <a:gd name="T16" fmla="*/ 119 w 505"/>
                      <a:gd name="T17" fmla="*/ 256 h 344"/>
                      <a:gd name="T18" fmla="*/ 143 w 505"/>
                      <a:gd name="T19" fmla="*/ 274 h 344"/>
                      <a:gd name="T20" fmla="*/ 181 w 505"/>
                      <a:gd name="T21" fmla="*/ 293 h 344"/>
                      <a:gd name="T22" fmla="*/ 282 w 505"/>
                      <a:gd name="T23" fmla="*/ 325 h 344"/>
                      <a:gd name="T24" fmla="*/ 331 w 505"/>
                      <a:gd name="T25" fmla="*/ 338 h 344"/>
                      <a:gd name="T26" fmla="*/ 387 w 505"/>
                      <a:gd name="T27" fmla="*/ 344 h 344"/>
                      <a:gd name="T28" fmla="*/ 438 w 505"/>
                      <a:gd name="T29" fmla="*/ 340 h 344"/>
                      <a:gd name="T30" fmla="*/ 465 w 505"/>
                      <a:gd name="T31" fmla="*/ 331 h 344"/>
                      <a:gd name="T32" fmla="*/ 488 w 505"/>
                      <a:gd name="T33" fmla="*/ 313 h 344"/>
                      <a:gd name="T34" fmla="*/ 501 w 505"/>
                      <a:gd name="T35" fmla="*/ 290 h 344"/>
                      <a:gd name="T36" fmla="*/ 504 w 505"/>
                      <a:gd name="T37" fmla="*/ 262 h 344"/>
                      <a:gd name="T38" fmla="*/ 505 w 505"/>
                      <a:gd name="T39" fmla="*/ 248 h 344"/>
                      <a:gd name="T40" fmla="*/ 504 w 505"/>
                      <a:gd name="T41" fmla="*/ 234 h 344"/>
                      <a:gd name="T42" fmla="*/ 500 w 505"/>
                      <a:gd name="T43" fmla="*/ 222 h 344"/>
                      <a:gd name="T44" fmla="*/ 491 w 505"/>
                      <a:gd name="T45" fmla="*/ 209 h 344"/>
                      <a:gd name="T46" fmla="*/ 432 w 505"/>
                      <a:gd name="T47" fmla="*/ 174 h 344"/>
                      <a:gd name="T48" fmla="*/ 379 w 505"/>
                      <a:gd name="T49" fmla="*/ 135 h 344"/>
                      <a:gd name="T50" fmla="*/ 272 w 505"/>
                      <a:gd name="T51" fmla="*/ 0 h 344"/>
                      <a:gd name="T52" fmla="*/ 1 w 505"/>
                      <a:gd name="T53" fmla="*/ 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344">
                        <a:moveTo>
                          <a:pt x="1" y="43"/>
                        </a:moveTo>
                        <a:lnTo>
                          <a:pt x="0" y="86"/>
                        </a:lnTo>
                        <a:lnTo>
                          <a:pt x="1" y="116"/>
                        </a:lnTo>
                        <a:lnTo>
                          <a:pt x="3" y="143"/>
                        </a:lnTo>
                        <a:lnTo>
                          <a:pt x="15" y="182"/>
                        </a:lnTo>
                        <a:lnTo>
                          <a:pt x="68" y="214"/>
                        </a:lnTo>
                        <a:lnTo>
                          <a:pt x="97" y="213"/>
                        </a:lnTo>
                        <a:lnTo>
                          <a:pt x="102" y="240"/>
                        </a:lnTo>
                        <a:lnTo>
                          <a:pt x="119" y="256"/>
                        </a:lnTo>
                        <a:lnTo>
                          <a:pt x="143" y="274"/>
                        </a:lnTo>
                        <a:lnTo>
                          <a:pt x="181" y="293"/>
                        </a:lnTo>
                        <a:lnTo>
                          <a:pt x="282" y="325"/>
                        </a:lnTo>
                        <a:lnTo>
                          <a:pt x="331" y="338"/>
                        </a:lnTo>
                        <a:lnTo>
                          <a:pt x="387" y="344"/>
                        </a:lnTo>
                        <a:lnTo>
                          <a:pt x="438" y="340"/>
                        </a:lnTo>
                        <a:lnTo>
                          <a:pt x="465" y="331"/>
                        </a:lnTo>
                        <a:lnTo>
                          <a:pt x="488" y="313"/>
                        </a:lnTo>
                        <a:lnTo>
                          <a:pt x="501" y="290"/>
                        </a:lnTo>
                        <a:lnTo>
                          <a:pt x="504" y="262"/>
                        </a:lnTo>
                        <a:lnTo>
                          <a:pt x="505" y="248"/>
                        </a:lnTo>
                        <a:lnTo>
                          <a:pt x="504" y="234"/>
                        </a:lnTo>
                        <a:lnTo>
                          <a:pt x="500" y="222"/>
                        </a:lnTo>
                        <a:lnTo>
                          <a:pt x="491" y="209"/>
                        </a:lnTo>
                        <a:lnTo>
                          <a:pt x="432" y="174"/>
                        </a:lnTo>
                        <a:lnTo>
                          <a:pt x="379" y="135"/>
                        </a:lnTo>
                        <a:lnTo>
                          <a:pt x="272" y="0"/>
                        </a:lnTo>
                        <a:lnTo>
                          <a:pt x="1" y="43"/>
                        </a:lnTo>
                        <a:close/>
                      </a:path>
                    </a:pathLst>
                  </a:custGeom>
                  <a:solidFill>
                    <a:srgbClr val="FFFFFF"/>
                  </a:solidFill>
                  <a:ln w="9525" cmpd="sng">
                    <a:solidFill>
                      <a:srgbClr val="000000"/>
                    </a:solidFill>
                    <a:round/>
                    <a:headEnd/>
                    <a:tailEnd/>
                  </a:ln>
                </p:spPr>
                <p:txBody>
                  <a:bodyPr/>
                  <a:lstStyle/>
                  <a:p>
                    <a:endParaRPr lang="en-US"/>
                  </a:p>
                </p:txBody>
              </p:sp>
              <p:sp>
                <p:nvSpPr>
                  <p:cNvPr id="82" name="Freeform 45"/>
                  <p:cNvSpPr>
                    <a:spLocks/>
                  </p:cNvSpPr>
                  <p:nvPr/>
                </p:nvSpPr>
                <p:spPr bwMode="auto">
                  <a:xfrm>
                    <a:off x="4751" y="2789"/>
                    <a:ext cx="148" cy="68"/>
                  </a:xfrm>
                  <a:custGeom>
                    <a:avLst/>
                    <a:gdLst>
                      <a:gd name="T0" fmla="*/ 292 w 592"/>
                      <a:gd name="T1" fmla="*/ 0 h 272"/>
                      <a:gd name="T2" fmla="*/ 233 w 592"/>
                      <a:gd name="T3" fmla="*/ 54 h 272"/>
                      <a:gd name="T4" fmla="*/ 170 w 592"/>
                      <a:gd name="T5" fmla="*/ 94 h 272"/>
                      <a:gd name="T6" fmla="*/ 116 w 592"/>
                      <a:gd name="T7" fmla="*/ 114 h 272"/>
                      <a:gd name="T8" fmla="*/ 25 w 592"/>
                      <a:gd name="T9" fmla="*/ 146 h 272"/>
                      <a:gd name="T10" fmla="*/ 11 w 592"/>
                      <a:gd name="T11" fmla="*/ 155 h 272"/>
                      <a:gd name="T12" fmla="*/ 4 w 592"/>
                      <a:gd name="T13" fmla="*/ 166 h 272"/>
                      <a:gd name="T14" fmla="*/ 0 w 592"/>
                      <a:gd name="T15" fmla="*/ 181 h 272"/>
                      <a:gd name="T16" fmla="*/ 0 w 592"/>
                      <a:gd name="T17" fmla="*/ 200 h 272"/>
                      <a:gd name="T18" fmla="*/ 4 w 592"/>
                      <a:gd name="T19" fmla="*/ 226 h 272"/>
                      <a:gd name="T20" fmla="*/ 10 w 592"/>
                      <a:gd name="T21" fmla="*/ 245 h 272"/>
                      <a:gd name="T22" fmla="*/ 25 w 592"/>
                      <a:gd name="T23" fmla="*/ 255 h 272"/>
                      <a:gd name="T24" fmla="*/ 50 w 592"/>
                      <a:gd name="T25" fmla="*/ 265 h 272"/>
                      <a:gd name="T26" fmla="*/ 88 w 592"/>
                      <a:gd name="T27" fmla="*/ 268 h 272"/>
                      <a:gd name="T28" fmla="*/ 133 w 592"/>
                      <a:gd name="T29" fmla="*/ 271 h 272"/>
                      <a:gd name="T30" fmla="*/ 171 w 592"/>
                      <a:gd name="T31" fmla="*/ 272 h 272"/>
                      <a:gd name="T32" fmla="*/ 216 w 592"/>
                      <a:gd name="T33" fmla="*/ 271 h 272"/>
                      <a:gd name="T34" fmla="*/ 254 w 592"/>
                      <a:gd name="T35" fmla="*/ 268 h 272"/>
                      <a:gd name="T36" fmla="*/ 293 w 592"/>
                      <a:gd name="T37" fmla="*/ 261 h 272"/>
                      <a:gd name="T38" fmla="*/ 324 w 592"/>
                      <a:gd name="T39" fmla="*/ 250 h 272"/>
                      <a:gd name="T40" fmla="*/ 354 w 592"/>
                      <a:gd name="T41" fmla="*/ 237 h 272"/>
                      <a:gd name="T42" fmla="*/ 393 w 592"/>
                      <a:gd name="T43" fmla="*/ 227 h 272"/>
                      <a:gd name="T44" fmla="*/ 397 w 592"/>
                      <a:gd name="T45" fmla="*/ 242 h 272"/>
                      <a:gd name="T46" fmla="*/ 425 w 592"/>
                      <a:gd name="T47" fmla="*/ 244 h 272"/>
                      <a:gd name="T48" fmla="*/ 452 w 592"/>
                      <a:gd name="T49" fmla="*/ 244 h 272"/>
                      <a:gd name="T50" fmla="*/ 480 w 592"/>
                      <a:gd name="T51" fmla="*/ 242 h 272"/>
                      <a:gd name="T52" fmla="*/ 503 w 592"/>
                      <a:gd name="T53" fmla="*/ 240 h 272"/>
                      <a:gd name="T54" fmla="*/ 525 w 592"/>
                      <a:gd name="T55" fmla="*/ 236 h 272"/>
                      <a:gd name="T56" fmla="*/ 555 w 592"/>
                      <a:gd name="T57" fmla="*/ 227 h 272"/>
                      <a:gd name="T58" fmla="*/ 580 w 592"/>
                      <a:gd name="T59" fmla="*/ 214 h 272"/>
                      <a:gd name="T60" fmla="*/ 580 w 592"/>
                      <a:gd name="T61" fmla="*/ 181 h 272"/>
                      <a:gd name="T62" fmla="*/ 585 w 592"/>
                      <a:gd name="T63" fmla="*/ 170 h 272"/>
                      <a:gd name="T64" fmla="*/ 587 w 592"/>
                      <a:gd name="T65" fmla="*/ 159 h 272"/>
                      <a:gd name="T66" fmla="*/ 588 w 592"/>
                      <a:gd name="T67" fmla="*/ 96 h 272"/>
                      <a:gd name="T68" fmla="*/ 592 w 592"/>
                      <a:gd name="T69" fmla="*/ 32 h 272"/>
                      <a:gd name="T70" fmla="*/ 459 w 592"/>
                      <a:gd name="T71" fmla="*/ 46 h 272"/>
                      <a:gd name="T72" fmla="*/ 292 w 592"/>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2" h="272">
                        <a:moveTo>
                          <a:pt x="292" y="0"/>
                        </a:moveTo>
                        <a:lnTo>
                          <a:pt x="233" y="54"/>
                        </a:lnTo>
                        <a:lnTo>
                          <a:pt x="170" y="94"/>
                        </a:lnTo>
                        <a:lnTo>
                          <a:pt x="116" y="114"/>
                        </a:lnTo>
                        <a:lnTo>
                          <a:pt x="25" y="146"/>
                        </a:lnTo>
                        <a:lnTo>
                          <a:pt x="11" y="155"/>
                        </a:lnTo>
                        <a:lnTo>
                          <a:pt x="4" y="166"/>
                        </a:lnTo>
                        <a:lnTo>
                          <a:pt x="0" y="181"/>
                        </a:lnTo>
                        <a:lnTo>
                          <a:pt x="0" y="200"/>
                        </a:lnTo>
                        <a:lnTo>
                          <a:pt x="4" y="226"/>
                        </a:lnTo>
                        <a:lnTo>
                          <a:pt x="10" y="245"/>
                        </a:lnTo>
                        <a:lnTo>
                          <a:pt x="25" y="255"/>
                        </a:lnTo>
                        <a:lnTo>
                          <a:pt x="50" y="265"/>
                        </a:lnTo>
                        <a:lnTo>
                          <a:pt x="88" y="268"/>
                        </a:lnTo>
                        <a:lnTo>
                          <a:pt x="133" y="271"/>
                        </a:lnTo>
                        <a:lnTo>
                          <a:pt x="171" y="272"/>
                        </a:lnTo>
                        <a:lnTo>
                          <a:pt x="216" y="271"/>
                        </a:lnTo>
                        <a:lnTo>
                          <a:pt x="254" y="268"/>
                        </a:lnTo>
                        <a:lnTo>
                          <a:pt x="293" y="261"/>
                        </a:lnTo>
                        <a:lnTo>
                          <a:pt x="324" y="250"/>
                        </a:lnTo>
                        <a:lnTo>
                          <a:pt x="354" y="237"/>
                        </a:lnTo>
                        <a:lnTo>
                          <a:pt x="393" y="227"/>
                        </a:lnTo>
                        <a:lnTo>
                          <a:pt x="397" y="242"/>
                        </a:lnTo>
                        <a:lnTo>
                          <a:pt x="425" y="244"/>
                        </a:lnTo>
                        <a:lnTo>
                          <a:pt x="452" y="244"/>
                        </a:lnTo>
                        <a:lnTo>
                          <a:pt x="480" y="242"/>
                        </a:lnTo>
                        <a:lnTo>
                          <a:pt x="503" y="240"/>
                        </a:lnTo>
                        <a:lnTo>
                          <a:pt x="525" y="236"/>
                        </a:lnTo>
                        <a:lnTo>
                          <a:pt x="555" y="227"/>
                        </a:lnTo>
                        <a:lnTo>
                          <a:pt x="580" y="214"/>
                        </a:lnTo>
                        <a:lnTo>
                          <a:pt x="580" y="181"/>
                        </a:lnTo>
                        <a:lnTo>
                          <a:pt x="585" y="170"/>
                        </a:lnTo>
                        <a:lnTo>
                          <a:pt x="587" y="159"/>
                        </a:lnTo>
                        <a:lnTo>
                          <a:pt x="588" y="96"/>
                        </a:lnTo>
                        <a:lnTo>
                          <a:pt x="592" y="32"/>
                        </a:lnTo>
                        <a:lnTo>
                          <a:pt x="459" y="46"/>
                        </a:lnTo>
                        <a:lnTo>
                          <a:pt x="292" y="0"/>
                        </a:lnTo>
                        <a:close/>
                      </a:path>
                    </a:pathLst>
                  </a:custGeom>
                  <a:solidFill>
                    <a:srgbClr val="FFFFFF"/>
                  </a:solidFill>
                  <a:ln w="9525" cmpd="sng">
                    <a:solidFill>
                      <a:srgbClr val="000000"/>
                    </a:solidFill>
                    <a:round/>
                    <a:headEnd/>
                    <a:tailEnd/>
                  </a:ln>
                </p:spPr>
                <p:txBody>
                  <a:bodyPr/>
                  <a:lstStyle/>
                  <a:p>
                    <a:endParaRPr lang="en-US"/>
                  </a:p>
                </p:txBody>
              </p:sp>
            </p:grpSp>
            <p:sp>
              <p:nvSpPr>
                <p:cNvPr id="80" name="Freeform 46"/>
                <p:cNvSpPr>
                  <a:spLocks/>
                </p:cNvSpPr>
                <p:nvPr/>
              </p:nvSpPr>
              <p:spPr bwMode="auto">
                <a:xfrm>
                  <a:off x="4824" y="2369"/>
                  <a:ext cx="231" cy="458"/>
                </a:xfrm>
                <a:custGeom>
                  <a:avLst/>
                  <a:gdLst>
                    <a:gd name="T0" fmla="*/ 35 w 924"/>
                    <a:gd name="T1" fmla="*/ 0 h 1834"/>
                    <a:gd name="T2" fmla="*/ 7 w 924"/>
                    <a:gd name="T3" fmla="*/ 551 h 1834"/>
                    <a:gd name="T4" fmla="*/ 14 w 924"/>
                    <a:gd name="T5" fmla="*/ 994 h 1834"/>
                    <a:gd name="T6" fmla="*/ 28 w 924"/>
                    <a:gd name="T7" fmla="*/ 1165 h 1834"/>
                    <a:gd name="T8" fmla="*/ 49 w 924"/>
                    <a:gd name="T9" fmla="*/ 1352 h 1834"/>
                    <a:gd name="T10" fmla="*/ 35 w 924"/>
                    <a:gd name="T11" fmla="*/ 1531 h 1834"/>
                    <a:gd name="T12" fmla="*/ 0 w 924"/>
                    <a:gd name="T13" fmla="*/ 1679 h 1834"/>
                    <a:gd name="T14" fmla="*/ 18 w 924"/>
                    <a:gd name="T15" fmla="*/ 1703 h 1834"/>
                    <a:gd name="T16" fmla="*/ 36 w 924"/>
                    <a:gd name="T17" fmla="*/ 1718 h 1834"/>
                    <a:gd name="T18" fmla="*/ 64 w 924"/>
                    <a:gd name="T19" fmla="*/ 1733 h 1834"/>
                    <a:gd name="T20" fmla="*/ 91 w 924"/>
                    <a:gd name="T21" fmla="*/ 1746 h 1834"/>
                    <a:gd name="T22" fmla="*/ 125 w 924"/>
                    <a:gd name="T23" fmla="*/ 1759 h 1834"/>
                    <a:gd name="T24" fmla="*/ 161 w 924"/>
                    <a:gd name="T25" fmla="*/ 1768 h 1834"/>
                    <a:gd name="T26" fmla="*/ 188 w 924"/>
                    <a:gd name="T27" fmla="*/ 1774 h 1834"/>
                    <a:gd name="T28" fmla="*/ 222 w 924"/>
                    <a:gd name="T29" fmla="*/ 1779 h 1834"/>
                    <a:gd name="T30" fmla="*/ 264 w 924"/>
                    <a:gd name="T31" fmla="*/ 1788 h 1834"/>
                    <a:gd name="T32" fmla="*/ 309 w 924"/>
                    <a:gd name="T33" fmla="*/ 1800 h 1834"/>
                    <a:gd name="T34" fmla="*/ 327 w 924"/>
                    <a:gd name="T35" fmla="*/ 1804 h 1834"/>
                    <a:gd name="T36" fmla="*/ 334 w 924"/>
                    <a:gd name="T37" fmla="*/ 1781 h 1834"/>
                    <a:gd name="T38" fmla="*/ 347 w 924"/>
                    <a:gd name="T39" fmla="*/ 1737 h 1834"/>
                    <a:gd name="T40" fmla="*/ 357 w 924"/>
                    <a:gd name="T41" fmla="*/ 1703 h 1834"/>
                    <a:gd name="T42" fmla="*/ 367 w 924"/>
                    <a:gd name="T43" fmla="*/ 1657 h 1834"/>
                    <a:gd name="T44" fmla="*/ 370 w 924"/>
                    <a:gd name="T45" fmla="*/ 1329 h 1834"/>
                    <a:gd name="T46" fmla="*/ 370 w 924"/>
                    <a:gd name="T47" fmla="*/ 1033 h 1834"/>
                    <a:gd name="T48" fmla="*/ 349 w 924"/>
                    <a:gd name="T49" fmla="*/ 699 h 1834"/>
                    <a:gd name="T50" fmla="*/ 356 w 924"/>
                    <a:gd name="T51" fmla="*/ 489 h 1834"/>
                    <a:gd name="T52" fmla="*/ 363 w 924"/>
                    <a:gd name="T53" fmla="*/ 423 h 1834"/>
                    <a:gd name="T54" fmla="*/ 433 w 924"/>
                    <a:gd name="T55" fmla="*/ 738 h 1834"/>
                    <a:gd name="T56" fmla="*/ 496 w 924"/>
                    <a:gd name="T57" fmla="*/ 1080 h 1834"/>
                    <a:gd name="T58" fmla="*/ 538 w 924"/>
                    <a:gd name="T59" fmla="*/ 1274 h 1834"/>
                    <a:gd name="T60" fmla="*/ 566 w 924"/>
                    <a:gd name="T61" fmla="*/ 1617 h 1834"/>
                    <a:gd name="T62" fmla="*/ 606 w 924"/>
                    <a:gd name="T63" fmla="*/ 1812 h 1834"/>
                    <a:gd name="T64" fmla="*/ 646 w 924"/>
                    <a:gd name="T65" fmla="*/ 1814 h 1834"/>
                    <a:gd name="T66" fmla="*/ 685 w 924"/>
                    <a:gd name="T67" fmla="*/ 1818 h 1834"/>
                    <a:gd name="T68" fmla="*/ 725 w 924"/>
                    <a:gd name="T69" fmla="*/ 1825 h 1834"/>
                    <a:gd name="T70" fmla="*/ 778 w 924"/>
                    <a:gd name="T71" fmla="*/ 1831 h 1834"/>
                    <a:gd name="T72" fmla="*/ 814 w 924"/>
                    <a:gd name="T73" fmla="*/ 1834 h 1834"/>
                    <a:gd name="T74" fmla="*/ 850 w 924"/>
                    <a:gd name="T75" fmla="*/ 1826 h 1834"/>
                    <a:gd name="T76" fmla="*/ 885 w 924"/>
                    <a:gd name="T77" fmla="*/ 1811 h 1834"/>
                    <a:gd name="T78" fmla="*/ 898 w 924"/>
                    <a:gd name="T79" fmla="*/ 1799 h 1834"/>
                    <a:gd name="T80" fmla="*/ 912 w 924"/>
                    <a:gd name="T81" fmla="*/ 1788 h 1834"/>
                    <a:gd name="T82" fmla="*/ 924 w 924"/>
                    <a:gd name="T83" fmla="*/ 1775 h 1834"/>
                    <a:gd name="T84" fmla="*/ 904 w 924"/>
                    <a:gd name="T85" fmla="*/ 1543 h 1834"/>
                    <a:gd name="T86" fmla="*/ 853 w 924"/>
                    <a:gd name="T87" fmla="*/ 1221 h 1834"/>
                    <a:gd name="T88" fmla="*/ 825 w 924"/>
                    <a:gd name="T89" fmla="*/ 973 h 1834"/>
                    <a:gd name="T90" fmla="*/ 728 w 924"/>
                    <a:gd name="T91" fmla="*/ 412 h 1834"/>
                    <a:gd name="T92" fmla="*/ 685 w 924"/>
                    <a:gd name="T93" fmla="*/ 0 h 1834"/>
                    <a:gd name="T94" fmla="*/ 517 w 924"/>
                    <a:gd name="T95" fmla="*/ 33 h 1834"/>
                    <a:gd name="T96" fmla="*/ 358 w 924"/>
                    <a:gd name="T97" fmla="*/ 44 h 1834"/>
                    <a:gd name="T98" fmla="*/ 173 w 924"/>
                    <a:gd name="T99" fmla="*/ 33 h 1834"/>
                    <a:gd name="T100" fmla="*/ 35 w 924"/>
                    <a:gd name="T101" fmla="*/ 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4" h="1834">
                      <a:moveTo>
                        <a:pt x="35" y="0"/>
                      </a:moveTo>
                      <a:lnTo>
                        <a:pt x="7" y="551"/>
                      </a:lnTo>
                      <a:lnTo>
                        <a:pt x="14" y="994"/>
                      </a:lnTo>
                      <a:lnTo>
                        <a:pt x="28" y="1165"/>
                      </a:lnTo>
                      <a:lnTo>
                        <a:pt x="49" y="1352"/>
                      </a:lnTo>
                      <a:lnTo>
                        <a:pt x="35" y="1531"/>
                      </a:lnTo>
                      <a:lnTo>
                        <a:pt x="0" y="1679"/>
                      </a:lnTo>
                      <a:lnTo>
                        <a:pt x="18" y="1703"/>
                      </a:lnTo>
                      <a:lnTo>
                        <a:pt x="36" y="1718"/>
                      </a:lnTo>
                      <a:lnTo>
                        <a:pt x="64" y="1733"/>
                      </a:lnTo>
                      <a:lnTo>
                        <a:pt x="91" y="1746"/>
                      </a:lnTo>
                      <a:lnTo>
                        <a:pt x="125" y="1759"/>
                      </a:lnTo>
                      <a:lnTo>
                        <a:pt x="161" y="1768"/>
                      </a:lnTo>
                      <a:lnTo>
                        <a:pt x="188" y="1774"/>
                      </a:lnTo>
                      <a:lnTo>
                        <a:pt x="222" y="1779"/>
                      </a:lnTo>
                      <a:lnTo>
                        <a:pt x="264" y="1788"/>
                      </a:lnTo>
                      <a:lnTo>
                        <a:pt x="309" y="1800"/>
                      </a:lnTo>
                      <a:lnTo>
                        <a:pt x="327" y="1804"/>
                      </a:lnTo>
                      <a:lnTo>
                        <a:pt x="334" y="1781"/>
                      </a:lnTo>
                      <a:lnTo>
                        <a:pt x="347" y="1737"/>
                      </a:lnTo>
                      <a:lnTo>
                        <a:pt x="357" y="1703"/>
                      </a:lnTo>
                      <a:lnTo>
                        <a:pt x="367" y="1657"/>
                      </a:lnTo>
                      <a:lnTo>
                        <a:pt x="370" y="1329"/>
                      </a:lnTo>
                      <a:lnTo>
                        <a:pt x="370" y="1033"/>
                      </a:lnTo>
                      <a:lnTo>
                        <a:pt x="349" y="699"/>
                      </a:lnTo>
                      <a:lnTo>
                        <a:pt x="356" y="489"/>
                      </a:lnTo>
                      <a:lnTo>
                        <a:pt x="363" y="423"/>
                      </a:lnTo>
                      <a:lnTo>
                        <a:pt x="433" y="738"/>
                      </a:lnTo>
                      <a:lnTo>
                        <a:pt x="496" y="1080"/>
                      </a:lnTo>
                      <a:lnTo>
                        <a:pt x="538" y="1274"/>
                      </a:lnTo>
                      <a:lnTo>
                        <a:pt x="566" y="1617"/>
                      </a:lnTo>
                      <a:lnTo>
                        <a:pt x="606" y="1812"/>
                      </a:lnTo>
                      <a:lnTo>
                        <a:pt x="646" y="1814"/>
                      </a:lnTo>
                      <a:lnTo>
                        <a:pt x="685" y="1818"/>
                      </a:lnTo>
                      <a:lnTo>
                        <a:pt x="725" y="1825"/>
                      </a:lnTo>
                      <a:lnTo>
                        <a:pt x="778" y="1831"/>
                      </a:lnTo>
                      <a:lnTo>
                        <a:pt x="814" y="1834"/>
                      </a:lnTo>
                      <a:lnTo>
                        <a:pt x="850" y="1826"/>
                      </a:lnTo>
                      <a:lnTo>
                        <a:pt x="885" y="1811"/>
                      </a:lnTo>
                      <a:lnTo>
                        <a:pt x="898" y="1799"/>
                      </a:lnTo>
                      <a:lnTo>
                        <a:pt x="912" y="1788"/>
                      </a:lnTo>
                      <a:lnTo>
                        <a:pt x="924" y="1775"/>
                      </a:lnTo>
                      <a:lnTo>
                        <a:pt x="904" y="1543"/>
                      </a:lnTo>
                      <a:lnTo>
                        <a:pt x="853" y="1221"/>
                      </a:lnTo>
                      <a:lnTo>
                        <a:pt x="825" y="973"/>
                      </a:lnTo>
                      <a:lnTo>
                        <a:pt x="728" y="412"/>
                      </a:lnTo>
                      <a:lnTo>
                        <a:pt x="685" y="0"/>
                      </a:lnTo>
                      <a:lnTo>
                        <a:pt x="517" y="33"/>
                      </a:lnTo>
                      <a:lnTo>
                        <a:pt x="358" y="44"/>
                      </a:lnTo>
                      <a:lnTo>
                        <a:pt x="173" y="33"/>
                      </a:lnTo>
                      <a:lnTo>
                        <a:pt x="35" y="0"/>
                      </a:lnTo>
                      <a:close/>
                    </a:path>
                  </a:pathLst>
                </a:custGeom>
                <a:solidFill>
                  <a:srgbClr val="FFFFFF"/>
                </a:solidFill>
                <a:ln w="9525" cmpd="sng">
                  <a:solidFill>
                    <a:srgbClr val="000000"/>
                  </a:solidFill>
                  <a:prstDash val="solid"/>
                  <a:round/>
                  <a:headEnd/>
                  <a:tailEnd/>
                </a:ln>
              </p:spPr>
              <p:txBody>
                <a:bodyPr/>
                <a:lstStyle/>
                <a:p>
                  <a:endParaRPr lang="en-US"/>
                </a:p>
              </p:txBody>
            </p:sp>
          </p:grpSp>
          <p:grpSp>
            <p:nvGrpSpPr>
              <p:cNvPr id="41" name="Group 47"/>
              <p:cNvGrpSpPr>
                <a:grpSpLocks/>
              </p:cNvGrpSpPr>
              <p:nvPr/>
            </p:nvGrpSpPr>
            <p:grpSpPr bwMode="auto">
              <a:xfrm>
                <a:off x="2748" y="2609"/>
                <a:ext cx="131" cy="224"/>
                <a:chOff x="4666" y="2050"/>
                <a:chExt cx="226" cy="390"/>
              </a:xfrm>
            </p:grpSpPr>
            <p:grpSp>
              <p:nvGrpSpPr>
                <p:cNvPr id="74" name="Group 48"/>
                <p:cNvGrpSpPr>
                  <a:grpSpLocks/>
                </p:cNvGrpSpPr>
                <p:nvPr/>
              </p:nvGrpSpPr>
              <p:grpSpPr bwMode="auto">
                <a:xfrm>
                  <a:off x="4666" y="2050"/>
                  <a:ext cx="226" cy="390"/>
                  <a:chOff x="4666" y="2050"/>
                  <a:chExt cx="226" cy="390"/>
                </a:xfrm>
              </p:grpSpPr>
              <p:sp>
                <p:nvSpPr>
                  <p:cNvPr id="77" name="Freeform 49"/>
                  <p:cNvSpPr>
                    <a:spLocks/>
                  </p:cNvSpPr>
                  <p:nvPr/>
                </p:nvSpPr>
                <p:spPr bwMode="auto">
                  <a:xfrm>
                    <a:off x="4666" y="2050"/>
                    <a:ext cx="226" cy="390"/>
                  </a:xfrm>
                  <a:custGeom>
                    <a:avLst/>
                    <a:gdLst>
                      <a:gd name="T0" fmla="*/ 347 w 904"/>
                      <a:gd name="T1" fmla="*/ 583 h 1562"/>
                      <a:gd name="T2" fmla="*/ 246 w 904"/>
                      <a:gd name="T3" fmla="*/ 548 h 1562"/>
                      <a:gd name="T4" fmla="*/ 86 w 904"/>
                      <a:gd name="T5" fmla="*/ 497 h 1562"/>
                      <a:gd name="T6" fmla="*/ 45 w 904"/>
                      <a:gd name="T7" fmla="*/ 521 h 1562"/>
                      <a:gd name="T8" fmla="*/ 18 w 904"/>
                      <a:gd name="T9" fmla="*/ 560 h 1562"/>
                      <a:gd name="T10" fmla="*/ 3 w 904"/>
                      <a:gd name="T11" fmla="*/ 621 h 1562"/>
                      <a:gd name="T12" fmla="*/ 0 w 904"/>
                      <a:gd name="T13" fmla="*/ 679 h 1562"/>
                      <a:gd name="T14" fmla="*/ 4 w 904"/>
                      <a:gd name="T15" fmla="*/ 747 h 1562"/>
                      <a:gd name="T16" fmla="*/ 121 w 904"/>
                      <a:gd name="T17" fmla="*/ 812 h 1562"/>
                      <a:gd name="T18" fmla="*/ 198 w 904"/>
                      <a:gd name="T19" fmla="*/ 856 h 1562"/>
                      <a:gd name="T20" fmla="*/ 246 w 904"/>
                      <a:gd name="T21" fmla="*/ 882 h 1562"/>
                      <a:gd name="T22" fmla="*/ 344 w 904"/>
                      <a:gd name="T23" fmla="*/ 913 h 1562"/>
                      <a:gd name="T24" fmla="*/ 535 w 904"/>
                      <a:gd name="T25" fmla="*/ 956 h 1562"/>
                      <a:gd name="T26" fmla="*/ 568 w 904"/>
                      <a:gd name="T27" fmla="*/ 934 h 1562"/>
                      <a:gd name="T28" fmla="*/ 603 w 904"/>
                      <a:gd name="T29" fmla="*/ 847 h 1562"/>
                      <a:gd name="T30" fmla="*/ 614 w 904"/>
                      <a:gd name="T31" fmla="*/ 985 h 1562"/>
                      <a:gd name="T32" fmla="*/ 603 w 904"/>
                      <a:gd name="T33" fmla="*/ 1104 h 1562"/>
                      <a:gd name="T34" fmla="*/ 601 w 904"/>
                      <a:gd name="T35" fmla="*/ 1188 h 1562"/>
                      <a:gd name="T36" fmla="*/ 587 w 904"/>
                      <a:gd name="T37" fmla="*/ 1285 h 1562"/>
                      <a:gd name="T38" fmla="*/ 579 w 904"/>
                      <a:gd name="T39" fmla="*/ 1446 h 1562"/>
                      <a:gd name="T40" fmla="*/ 640 w 904"/>
                      <a:gd name="T41" fmla="*/ 1480 h 1562"/>
                      <a:gd name="T42" fmla="*/ 708 w 904"/>
                      <a:gd name="T43" fmla="*/ 1501 h 1562"/>
                      <a:gd name="T44" fmla="*/ 772 w 904"/>
                      <a:gd name="T45" fmla="*/ 1527 h 1562"/>
                      <a:gd name="T46" fmla="*/ 849 w 904"/>
                      <a:gd name="T47" fmla="*/ 1553 h 1562"/>
                      <a:gd name="T48" fmla="*/ 878 w 904"/>
                      <a:gd name="T49" fmla="*/ 1380 h 1562"/>
                      <a:gd name="T50" fmla="*/ 864 w 904"/>
                      <a:gd name="T51" fmla="*/ 1287 h 1562"/>
                      <a:gd name="T52" fmla="*/ 860 w 904"/>
                      <a:gd name="T53" fmla="*/ 1165 h 1562"/>
                      <a:gd name="T54" fmla="*/ 880 w 904"/>
                      <a:gd name="T55" fmla="*/ 754 h 1562"/>
                      <a:gd name="T56" fmla="*/ 828 w 904"/>
                      <a:gd name="T57" fmla="*/ 43 h 1562"/>
                      <a:gd name="T58" fmla="*/ 684 w 904"/>
                      <a:gd name="T59" fmla="*/ 13 h 1562"/>
                      <a:gd name="T60" fmla="*/ 642 w 904"/>
                      <a:gd name="T61" fmla="*/ 0 h 1562"/>
                      <a:gd name="T62" fmla="*/ 606 w 904"/>
                      <a:gd name="T63" fmla="*/ 3 h 1562"/>
                      <a:gd name="T64" fmla="*/ 572 w 904"/>
                      <a:gd name="T65" fmla="*/ 17 h 1562"/>
                      <a:gd name="T66" fmla="*/ 538 w 904"/>
                      <a:gd name="T67" fmla="*/ 53 h 1562"/>
                      <a:gd name="T68" fmla="*/ 523 w 904"/>
                      <a:gd name="T69" fmla="*/ 100 h 1562"/>
                      <a:gd name="T70" fmla="*/ 517 w 904"/>
                      <a:gd name="T71" fmla="*/ 184 h 1562"/>
                      <a:gd name="T72" fmla="*/ 443 w 904"/>
                      <a:gd name="T73" fmla="*/ 545 h 1562"/>
                      <a:gd name="T74" fmla="*/ 409 w 904"/>
                      <a:gd name="T75" fmla="*/ 584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4" h="1562">
                        <a:moveTo>
                          <a:pt x="374" y="584"/>
                        </a:moveTo>
                        <a:lnTo>
                          <a:pt x="347" y="583"/>
                        </a:lnTo>
                        <a:lnTo>
                          <a:pt x="309" y="577"/>
                        </a:lnTo>
                        <a:lnTo>
                          <a:pt x="246" y="548"/>
                        </a:lnTo>
                        <a:lnTo>
                          <a:pt x="107" y="493"/>
                        </a:lnTo>
                        <a:lnTo>
                          <a:pt x="86" y="497"/>
                        </a:lnTo>
                        <a:lnTo>
                          <a:pt x="66" y="506"/>
                        </a:lnTo>
                        <a:lnTo>
                          <a:pt x="45" y="521"/>
                        </a:lnTo>
                        <a:lnTo>
                          <a:pt x="31" y="536"/>
                        </a:lnTo>
                        <a:lnTo>
                          <a:pt x="18" y="560"/>
                        </a:lnTo>
                        <a:lnTo>
                          <a:pt x="10" y="586"/>
                        </a:lnTo>
                        <a:lnTo>
                          <a:pt x="3" y="621"/>
                        </a:lnTo>
                        <a:lnTo>
                          <a:pt x="1" y="649"/>
                        </a:lnTo>
                        <a:lnTo>
                          <a:pt x="0" y="679"/>
                        </a:lnTo>
                        <a:lnTo>
                          <a:pt x="1" y="714"/>
                        </a:lnTo>
                        <a:lnTo>
                          <a:pt x="4" y="747"/>
                        </a:lnTo>
                        <a:lnTo>
                          <a:pt x="10" y="774"/>
                        </a:lnTo>
                        <a:lnTo>
                          <a:pt x="121" y="812"/>
                        </a:lnTo>
                        <a:lnTo>
                          <a:pt x="168" y="836"/>
                        </a:lnTo>
                        <a:lnTo>
                          <a:pt x="198" y="856"/>
                        </a:lnTo>
                        <a:lnTo>
                          <a:pt x="224" y="871"/>
                        </a:lnTo>
                        <a:lnTo>
                          <a:pt x="246" y="882"/>
                        </a:lnTo>
                        <a:lnTo>
                          <a:pt x="279" y="892"/>
                        </a:lnTo>
                        <a:lnTo>
                          <a:pt x="344" y="913"/>
                        </a:lnTo>
                        <a:lnTo>
                          <a:pt x="454" y="940"/>
                        </a:lnTo>
                        <a:lnTo>
                          <a:pt x="535" y="956"/>
                        </a:lnTo>
                        <a:lnTo>
                          <a:pt x="555" y="949"/>
                        </a:lnTo>
                        <a:lnTo>
                          <a:pt x="568" y="934"/>
                        </a:lnTo>
                        <a:lnTo>
                          <a:pt x="577" y="909"/>
                        </a:lnTo>
                        <a:lnTo>
                          <a:pt x="603" y="847"/>
                        </a:lnTo>
                        <a:lnTo>
                          <a:pt x="608" y="886"/>
                        </a:lnTo>
                        <a:lnTo>
                          <a:pt x="614" y="985"/>
                        </a:lnTo>
                        <a:lnTo>
                          <a:pt x="611" y="1063"/>
                        </a:lnTo>
                        <a:lnTo>
                          <a:pt x="603" y="1104"/>
                        </a:lnTo>
                        <a:lnTo>
                          <a:pt x="601" y="1146"/>
                        </a:lnTo>
                        <a:lnTo>
                          <a:pt x="601" y="1188"/>
                        </a:lnTo>
                        <a:lnTo>
                          <a:pt x="597" y="1239"/>
                        </a:lnTo>
                        <a:lnTo>
                          <a:pt x="587" y="1285"/>
                        </a:lnTo>
                        <a:lnTo>
                          <a:pt x="562" y="1423"/>
                        </a:lnTo>
                        <a:lnTo>
                          <a:pt x="579" y="1446"/>
                        </a:lnTo>
                        <a:lnTo>
                          <a:pt x="604" y="1464"/>
                        </a:lnTo>
                        <a:lnTo>
                          <a:pt x="640" y="1480"/>
                        </a:lnTo>
                        <a:lnTo>
                          <a:pt x="677" y="1489"/>
                        </a:lnTo>
                        <a:lnTo>
                          <a:pt x="708" y="1501"/>
                        </a:lnTo>
                        <a:lnTo>
                          <a:pt x="742" y="1514"/>
                        </a:lnTo>
                        <a:lnTo>
                          <a:pt x="772" y="1527"/>
                        </a:lnTo>
                        <a:lnTo>
                          <a:pt x="806" y="1538"/>
                        </a:lnTo>
                        <a:lnTo>
                          <a:pt x="849" y="1553"/>
                        </a:lnTo>
                        <a:lnTo>
                          <a:pt x="904" y="1562"/>
                        </a:lnTo>
                        <a:lnTo>
                          <a:pt x="878" y="1380"/>
                        </a:lnTo>
                        <a:lnTo>
                          <a:pt x="869" y="1322"/>
                        </a:lnTo>
                        <a:lnTo>
                          <a:pt x="864" y="1287"/>
                        </a:lnTo>
                        <a:lnTo>
                          <a:pt x="863" y="1248"/>
                        </a:lnTo>
                        <a:lnTo>
                          <a:pt x="860" y="1165"/>
                        </a:lnTo>
                        <a:lnTo>
                          <a:pt x="862" y="1049"/>
                        </a:lnTo>
                        <a:lnTo>
                          <a:pt x="880" y="754"/>
                        </a:lnTo>
                        <a:lnTo>
                          <a:pt x="869" y="295"/>
                        </a:lnTo>
                        <a:lnTo>
                          <a:pt x="828" y="43"/>
                        </a:lnTo>
                        <a:lnTo>
                          <a:pt x="722" y="22"/>
                        </a:lnTo>
                        <a:lnTo>
                          <a:pt x="684" y="13"/>
                        </a:lnTo>
                        <a:lnTo>
                          <a:pt x="659" y="4"/>
                        </a:lnTo>
                        <a:lnTo>
                          <a:pt x="642" y="0"/>
                        </a:lnTo>
                        <a:lnTo>
                          <a:pt x="622" y="0"/>
                        </a:lnTo>
                        <a:lnTo>
                          <a:pt x="606" y="3"/>
                        </a:lnTo>
                        <a:lnTo>
                          <a:pt x="590" y="8"/>
                        </a:lnTo>
                        <a:lnTo>
                          <a:pt x="572" y="17"/>
                        </a:lnTo>
                        <a:lnTo>
                          <a:pt x="555" y="33"/>
                        </a:lnTo>
                        <a:lnTo>
                          <a:pt x="538" y="53"/>
                        </a:lnTo>
                        <a:lnTo>
                          <a:pt x="529" y="73"/>
                        </a:lnTo>
                        <a:lnTo>
                          <a:pt x="523" y="100"/>
                        </a:lnTo>
                        <a:lnTo>
                          <a:pt x="523" y="136"/>
                        </a:lnTo>
                        <a:lnTo>
                          <a:pt x="517" y="184"/>
                        </a:lnTo>
                        <a:lnTo>
                          <a:pt x="499" y="288"/>
                        </a:lnTo>
                        <a:lnTo>
                          <a:pt x="443" y="545"/>
                        </a:lnTo>
                        <a:lnTo>
                          <a:pt x="434" y="580"/>
                        </a:lnTo>
                        <a:lnTo>
                          <a:pt x="409" y="584"/>
                        </a:lnTo>
                        <a:lnTo>
                          <a:pt x="374" y="584"/>
                        </a:lnTo>
                        <a:close/>
                      </a:path>
                    </a:pathLst>
                  </a:custGeom>
                  <a:solidFill>
                    <a:srgbClr val="FFFFFF"/>
                  </a:solidFill>
                  <a:ln w="9525" cmpd="sng">
                    <a:solidFill>
                      <a:srgbClr val="000000"/>
                    </a:solidFill>
                    <a:prstDash val="solid"/>
                    <a:round/>
                    <a:headEnd/>
                    <a:tailEnd/>
                  </a:ln>
                </p:spPr>
                <p:txBody>
                  <a:bodyPr/>
                  <a:lstStyle/>
                  <a:p>
                    <a:endParaRPr lang="en-US"/>
                  </a:p>
                </p:txBody>
              </p:sp>
              <p:sp>
                <p:nvSpPr>
                  <p:cNvPr id="78" name="Freeform 50"/>
                  <p:cNvSpPr>
                    <a:spLocks/>
                  </p:cNvSpPr>
                  <p:nvPr/>
                </p:nvSpPr>
                <p:spPr bwMode="auto">
                  <a:xfrm>
                    <a:off x="4818" y="2154"/>
                    <a:ext cx="25" cy="105"/>
                  </a:xfrm>
                  <a:custGeom>
                    <a:avLst/>
                    <a:gdLst>
                      <a:gd name="T0" fmla="*/ 0 w 98"/>
                      <a:gd name="T1" fmla="*/ 419 h 419"/>
                      <a:gd name="T2" fmla="*/ 35 w 98"/>
                      <a:gd name="T3" fmla="*/ 281 h 419"/>
                      <a:gd name="T4" fmla="*/ 70 w 98"/>
                      <a:gd name="T5" fmla="*/ 140 h 419"/>
                      <a:gd name="T6" fmla="*/ 63 w 98"/>
                      <a:gd name="T7" fmla="*/ 24 h 419"/>
                      <a:gd name="T8" fmla="*/ 98 w 98"/>
                      <a:gd name="T9" fmla="*/ 0 h 419"/>
                    </a:gdLst>
                    <a:ahLst/>
                    <a:cxnLst>
                      <a:cxn ang="0">
                        <a:pos x="T0" y="T1"/>
                      </a:cxn>
                      <a:cxn ang="0">
                        <a:pos x="T2" y="T3"/>
                      </a:cxn>
                      <a:cxn ang="0">
                        <a:pos x="T4" y="T5"/>
                      </a:cxn>
                      <a:cxn ang="0">
                        <a:pos x="T6" y="T7"/>
                      </a:cxn>
                      <a:cxn ang="0">
                        <a:pos x="T8" y="T9"/>
                      </a:cxn>
                    </a:cxnLst>
                    <a:rect l="0" t="0" r="r" b="b"/>
                    <a:pathLst>
                      <a:path w="98" h="419">
                        <a:moveTo>
                          <a:pt x="0" y="419"/>
                        </a:moveTo>
                        <a:lnTo>
                          <a:pt x="35" y="281"/>
                        </a:lnTo>
                        <a:lnTo>
                          <a:pt x="70" y="140"/>
                        </a:lnTo>
                        <a:lnTo>
                          <a:pt x="63" y="24"/>
                        </a:lnTo>
                        <a:lnTo>
                          <a:pt x="98" y="0"/>
                        </a:lnTo>
                      </a:path>
                    </a:pathLst>
                  </a:custGeom>
                  <a:solidFill>
                    <a:srgbClr val="FFFFFF"/>
                  </a:solidFill>
                  <a:ln w="9525" cmpd="sng">
                    <a:solidFill>
                      <a:srgbClr val="000000"/>
                    </a:solidFill>
                    <a:prstDash val="solid"/>
                    <a:round/>
                    <a:headEnd/>
                    <a:tailEnd/>
                  </a:ln>
                </p:spPr>
                <p:txBody>
                  <a:bodyPr/>
                  <a:lstStyle/>
                  <a:p>
                    <a:endParaRPr lang="en-US"/>
                  </a:p>
                </p:txBody>
              </p:sp>
            </p:grpSp>
            <p:sp>
              <p:nvSpPr>
                <p:cNvPr id="75" name="Freeform 51"/>
                <p:cNvSpPr>
                  <a:spLocks/>
                </p:cNvSpPr>
                <p:nvPr/>
              </p:nvSpPr>
              <p:spPr bwMode="auto">
                <a:xfrm>
                  <a:off x="4775" y="2195"/>
                  <a:ext cx="21" cy="21"/>
                </a:xfrm>
                <a:custGeom>
                  <a:avLst/>
                  <a:gdLst>
                    <a:gd name="T0" fmla="*/ 0 w 82"/>
                    <a:gd name="T1" fmla="*/ 2 h 85"/>
                    <a:gd name="T2" fmla="*/ 38 w 82"/>
                    <a:gd name="T3" fmla="*/ 0 h 85"/>
                    <a:gd name="T4" fmla="*/ 59 w 82"/>
                    <a:gd name="T5" fmla="*/ 10 h 85"/>
                    <a:gd name="T6" fmla="*/ 75 w 82"/>
                    <a:gd name="T7" fmla="*/ 31 h 85"/>
                    <a:gd name="T8" fmla="*/ 82 w 82"/>
                    <a:gd name="T9" fmla="*/ 62 h 85"/>
                    <a:gd name="T10" fmla="*/ 80 w 82"/>
                    <a:gd name="T11" fmla="*/ 85 h 85"/>
                  </a:gdLst>
                  <a:ahLst/>
                  <a:cxnLst>
                    <a:cxn ang="0">
                      <a:pos x="T0" y="T1"/>
                    </a:cxn>
                    <a:cxn ang="0">
                      <a:pos x="T2" y="T3"/>
                    </a:cxn>
                    <a:cxn ang="0">
                      <a:pos x="T4" y="T5"/>
                    </a:cxn>
                    <a:cxn ang="0">
                      <a:pos x="T6" y="T7"/>
                    </a:cxn>
                    <a:cxn ang="0">
                      <a:pos x="T8" y="T9"/>
                    </a:cxn>
                    <a:cxn ang="0">
                      <a:pos x="T10" y="T11"/>
                    </a:cxn>
                  </a:cxnLst>
                  <a:rect l="0" t="0" r="r" b="b"/>
                  <a:pathLst>
                    <a:path w="82" h="85">
                      <a:moveTo>
                        <a:pt x="0" y="2"/>
                      </a:moveTo>
                      <a:lnTo>
                        <a:pt x="38" y="0"/>
                      </a:lnTo>
                      <a:lnTo>
                        <a:pt x="59" y="10"/>
                      </a:lnTo>
                      <a:lnTo>
                        <a:pt x="75" y="31"/>
                      </a:lnTo>
                      <a:lnTo>
                        <a:pt x="82" y="62"/>
                      </a:lnTo>
                      <a:lnTo>
                        <a:pt x="80" y="85"/>
                      </a:lnTo>
                    </a:path>
                  </a:pathLst>
                </a:custGeom>
                <a:solidFill>
                  <a:srgbClr val="FFFFFF"/>
                </a:solidFill>
                <a:ln w="9525" cmpd="sng">
                  <a:solidFill>
                    <a:srgbClr val="000000"/>
                  </a:solidFill>
                  <a:prstDash val="solid"/>
                  <a:round/>
                  <a:headEnd/>
                  <a:tailEnd/>
                </a:ln>
              </p:spPr>
              <p:txBody>
                <a:bodyPr/>
                <a:lstStyle/>
                <a:p>
                  <a:endParaRPr lang="en-US"/>
                </a:p>
              </p:txBody>
            </p:sp>
            <p:sp>
              <p:nvSpPr>
                <p:cNvPr id="76" name="Freeform 52"/>
                <p:cNvSpPr>
                  <a:spLocks/>
                </p:cNvSpPr>
                <p:nvPr/>
              </p:nvSpPr>
              <p:spPr bwMode="auto">
                <a:xfrm>
                  <a:off x="4844" y="2061"/>
                  <a:ext cx="47" cy="303"/>
                </a:xfrm>
                <a:custGeom>
                  <a:avLst/>
                  <a:gdLst>
                    <a:gd name="T0" fmla="*/ 116 w 190"/>
                    <a:gd name="T1" fmla="*/ 0 h 1213"/>
                    <a:gd name="T2" fmla="*/ 87 w 190"/>
                    <a:gd name="T3" fmla="*/ 81 h 1213"/>
                    <a:gd name="T4" fmla="*/ 75 w 190"/>
                    <a:gd name="T5" fmla="*/ 111 h 1213"/>
                    <a:gd name="T6" fmla="*/ 63 w 190"/>
                    <a:gd name="T7" fmla="*/ 137 h 1213"/>
                    <a:gd name="T8" fmla="*/ 42 w 190"/>
                    <a:gd name="T9" fmla="*/ 170 h 1213"/>
                    <a:gd name="T10" fmla="*/ 26 w 190"/>
                    <a:gd name="T11" fmla="*/ 191 h 1213"/>
                    <a:gd name="T12" fmla="*/ 0 w 190"/>
                    <a:gd name="T13" fmla="*/ 222 h 1213"/>
                    <a:gd name="T14" fmla="*/ 88 w 190"/>
                    <a:gd name="T15" fmla="*/ 226 h 1213"/>
                    <a:gd name="T16" fmla="*/ 28 w 190"/>
                    <a:gd name="T17" fmla="*/ 316 h 1213"/>
                    <a:gd name="T18" fmla="*/ 61 w 190"/>
                    <a:gd name="T19" fmla="*/ 407 h 1213"/>
                    <a:gd name="T20" fmla="*/ 74 w 190"/>
                    <a:gd name="T21" fmla="*/ 446 h 1213"/>
                    <a:gd name="T22" fmla="*/ 84 w 190"/>
                    <a:gd name="T23" fmla="*/ 487 h 1213"/>
                    <a:gd name="T24" fmla="*/ 94 w 190"/>
                    <a:gd name="T25" fmla="*/ 539 h 1213"/>
                    <a:gd name="T26" fmla="*/ 111 w 190"/>
                    <a:gd name="T27" fmla="*/ 661 h 1213"/>
                    <a:gd name="T28" fmla="*/ 119 w 190"/>
                    <a:gd name="T29" fmla="*/ 729 h 1213"/>
                    <a:gd name="T30" fmla="*/ 124 w 190"/>
                    <a:gd name="T31" fmla="*/ 799 h 1213"/>
                    <a:gd name="T32" fmla="*/ 126 w 190"/>
                    <a:gd name="T33" fmla="*/ 852 h 1213"/>
                    <a:gd name="T34" fmla="*/ 126 w 190"/>
                    <a:gd name="T35" fmla="*/ 1000 h 1213"/>
                    <a:gd name="T36" fmla="*/ 129 w 190"/>
                    <a:gd name="T37" fmla="*/ 1040 h 1213"/>
                    <a:gd name="T38" fmla="*/ 135 w 190"/>
                    <a:gd name="T39" fmla="*/ 1093 h 1213"/>
                    <a:gd name="T40" fmla="*/ 150 w 190"/>
                    <a:gd name="T41" fmla="*/ 1213 h 1213"/>
                    <a:gd name="T42" fmla="*/ 169 w 190"/>
                    <a:gd name="T43" fmla="*/ 926 h 1213"/>
                    <a:gd name="T44" fmla="*/ 174 w 190"/>
                    <a:gd name="T45" fmla="*/ 852 h 1213"/>
                    <a:gd name="T46" fmla="*/ 183 w 190"/>
                    <a:gd name="T47" fmla="*/ 747 h 1213"/>
                    <a:gd name="T48" fmla="*/ 186 w 190"/>
                    <a:gd name="T49" fmla="*/ 691 h 1213"/>
                    <a:gd name="T50" fmla="*/ 188 w 190"/>
                    <a:gd name="T51" fmla="*/ 636 h 1213"/>
                    <a:gd name="T52" fmla="*/ 188 w 190"/>
                    <a:gd name="T53" fmla="*/ 565 h 1213"/>
                    <a:gd name="T54" fmla="*/ 190 w 190"/>
                    <a:gd name="T55" fmla="*/ 485 h 1213"/>
                    <a:gd name="T56" fmla="*/ 190 w 190"/>
                    <a:gd name="T57" fmla="*/ 405 h 1213"/>
                    <a:gd name="T58" fmla="*/ 188 w 190"/>
                    <a:gd name="T59" fmla="*/ 357 h 1213"/>
                    <a:gd name="T60" fmla="*/ 184 w 190"/>
                    <a:gd name="T61" fmla="*/ 276 h 1213"/>
                    <a:gd name="T62" fmla="*/ 181 w 190"/>
                    <a:gd name="T63" fmla="*/ 233 h 1213"/>
                    <a:gd name="T64" fmla="*/ 176 w 190"/>
                    <a:gd name="T65" fmla="*/ 183 h 1213"/>
                    <a:gd name="T66" fmla="*/ 170 w 190"/>
                    <a:gd name="T67" fmla="*/ 155 h 1213"/>
                    <a:gd name="T68" fmla="*/ 163 w 190"/>
                    <a:gd name="T69" fmla="*/ 124 h 1213"/>
                    <a:gd name="T70" fmla="*/ 156 w 190"/>
                    <a:gd name="T71" fmla="*/ 99 h 1213"/>
                    <a:gd name="T72" fmla="*/ 149 w 190"/>
                    <a:gd name="T73" fmla="*/ 74 h 1213"/>
                    <a:gd name="T74" fmla="*/ 116 w 190"/>
                    <a:gd name="T7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 h="1213">
                      <a:moveTo>
                        <a:pt x="116" y="0"/>
                      </a:moveTo>
                      <a:lnTo>
                        <a:pt x="87" y="81"/>
                      </a:lnTo>
                      <a:lnTo>
                        <a:pt x="75" y="111"/>
                      </a:lnTo>
                      <a:lnTo>
                        <a:pt x="63" y="137"/>
                      </a:lnTo>
                      <a:lnTo>
                        <a:pt x="42" y="170"/>
                      </a:lnTo>
                      <a:lnTo>
                        <a:pt x="26" y="191"/>
                      </a:lnTo>
                      <a:lnTo>
                        <a:pt x="0" y="222"/>
                      </a:lnTo>
                      <a:lnTo>
                        <a:pt x="88" y="226"/>
                      </a:lnTo>
                      <a:lnTo>
                        <a:pt x="28" y="316"/>
                      </a:lnTo>
                      <a:lnTo>
                        <a:pt x="61" y="407"/>
                      </a:lnTo>
                      <a:lnTo>
                        <a:pt x="74" y="446"/>
                      </a:lnTo>
                      <a:lnTo>
                        <a:pt x="84" y="487"/>
                      </a:lnTo>
                      <a:lnTo>
                        <a:pt x="94" y="539"/>
                      </a:lnTo>
                      <a:lnTo>
                        <a:pt x="111" y="661"/>
                      </a:lnTo>
                      <a:lnTo>
                        <a:pt x="119" y="729"/>
                      </a:lnTo>
                      <a:lnTo>
                        <a:pt x="124" y="799"/>
                      </a:lnTo>
                      <a:lnTo>
                        <a:pt x="126" y="852"/>
                      </a:lnTo>
                      <a:lnTo>
                        <a:pt x="126" y="1000"/>
                      </a:lnTo>
                      <a:lnTo>
                        <a:pt x="129" y="1040"/>
                      </a:lnTo>
                      <a:lnTo>
                        <a:pt x="135" y="1093"/>
                      </a:lnTo>
                      <a:lnTo>
                        <a:pt x="150" y="1213"/>
                      </a:lnTo>
                      <a:lnTo>
                        <a:pt x="169" y="926"/>
                      </a:lnTo>
                      <a:lnTo>
                        <a:pt x="174" y="852"/>
                      </a:lnTo>
                      <a:lnTo>
                        <a:pt x="183" y="747"/>
                      </a:lnTo>
                      <a:lnTo>
                        <a:pt x="186" y="691"/>
                      </a:lnTo>
                      <a:lnTo>
                        <a:pt x="188" y="636"/>
                      </a:lnTo>
                      <a:lnTo>
                        <a:pt x="188" y="565"/>
                      </a:lnTo>
                      <a:lnTo>
                        <a:pt x="190" y="485"/>
                      </a:lnTo>
                      <a:lnTo>
                        <a:pt x="190" y="405"/>
                      </a:lnTo>
                      <a:lnTo>
                        <a:pt x="188" y="357"/>
                      </a:lnTo>
                      <a:lnTo>
                        <a:pt x="184" y="276"/>
                      </a:lnTo>
                      <a:lnTo>
                        <a:pt x="181" y="233"/>
                      </a:lnTo>
                      <a:lnTo>
                        <a:pt x="176" y="183"/>
                      </a:lnTo>
                      <a:lnTo>
                        <a:pt x="170" y="155"/>
                      </a:lnTo>
                      <a:lnTo>
                        <a:pt x="163" y="124"/>
                      </a:lnTo>
                      <a:lnTo>
                        <a:pt x="156" y="99"/>
                      </a:lnTo>
                      <a:lnTo>
                        <a:pt x="149" y="74"/>
                      </a:lnTo>
                      <a:lnTo>
                        <a:pt x="116" y="0"/>
                      </a:lnTo>
                      <a:close/>
                    </a:path>
                  </a:pathLst>
                </a:custGeom>
                <a:solidFill>
                  <a:srgbClr val="FFFFFF"/>
                </a:solidFill>
                <a:ln w="9525" cmpd="sng">
                  <a:solidFill>
                    <a:srgbClr val="000000"/>
                  </a:solidFill>
                  <a:prstDash val="solid"/>
                  <a:round/>
                  <a:headEnd/>
                  <a:tailEnd/>
                </a:ln>
              </p:spPr>
              <p:txBody>
                <a:bodyPr/>
                <a:lstStyle/>
                <a:p>
                  <a:endParaRPr lang="en-US"/>
                </a:p>
              </p:txBody>
            </p:sp>
          </p:grpSp>
          <p:sp>
            <p:nvSpPr>
              <p:cNvPr id="42" name="Freeform 53"/>
              <p:cNvSpPr>
                <a:spLocks/>
              </p:cNvSpPr>
              <p:nvPr/>
            </p:nvSpPr>
            <p:spPr bwMode="auto">
              <a:xfrm>
                <a:off x="2879" y="2630"/>
                <a:ext cx="21" cy="175"/>
              </a:xfrm>
              <a:custGeom>
                <a:avLst/>
                <a:gdLst>
                  <a:gd name="T0" fmla="*/ 47 w 147"/>
                  <a:gd name="T1" fmla="*/ 0 h 1218"/>
                  <a:gd name="T2" fmla="*/ 22 w 147"/>
                  <a:gd name="T3" fmla="*/ 175 h 1218"/>
                  <a:gd name="T4" fmla="*/ 5 w 147"/>
                  <a:gd name="T5" fmla="*/ 405 h 1218"/>
                  <a:gd name="T6" fmla="*/ 8 w 147"/>
                  <a:gd name="T7" fmla="*/ 871 h 1218"/>
                  <a:gd name="T8" fmla="*/ 0 w 147"/>
                  <a:gd name="T9" fmla="*/ 1089 h 1218"/>
                  <a:gd name="T10" fmla="*/ 70 w 147"/>
                  <a:gd name="T11" fmla="*/ 1218 h 1218"/>
                  <a:gd name="T12" fmla="*/ 142 w 147"/>
                  <a:gd name="T13" fmla="*/ 1089 h 1218"/>
                  <a:gd name="T14" fmla="*/ 140 w 147"/>
                  <a:gd name="T15" fmla="*/ 871 h 1218"/>
                  <a:gd name="T16" fmla="*/ 147 w 147"/>
                  <a:gd name="T17" fmla="*/ 401 h 1218"/>
                  <a:gd name="T18" fmla="*/ 119 w 147"/>
                  <a:gd name="T19" fmla="*/ 156 h 1218"/>
                  <a:gd name="T20" fmla="*/ 84 w 147"/>
                  <a:gd name="T21" fmla="*/ 0 h 1218"/>
                  <a:gd name="T22" fmla="*/ 47 w 147"/>
                  <a:gd name="T23"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18">
                    <a:moveTo>
                      <a:pt x="47" y="0"/>
                    </a:moveTo>
                    <a:lnTo>
                      <a:pt x="22" y="175"/>
                    </a:lnTo>
                    <a:lnTo>
                      <a:pt x="5" y="405"/>
                    </a:lnTo>
                    <a:lnTo>
                      <a:pt x="8" y="871"/>
                    </a:lnTo>
                    <a:lnTo>
                      <a:pt x="0" y="1089"/>
                    </a:lnTo>
                    <a:lnTo>
                      <a:pt x="70" y="1218"/>
                    </a:lnTo>
                    <a:lnTo>
                      <a:pt x="142" y="1089"/>
                    </a:lnTo>
                    <a:lnTo>
                      <a:pt x="140" y="871"/>
                    </a:lnTo>
                    <a:lnTo>
                      <a:pt x="147" y="401"/>
                    </a:lnTo>
                    <a:lnTo>
                      <a:pt x="119" y="156"/>
                    </a:lnTo>
                    <a:lnTo>
                      <a:pt x="84" y="0"/>
                    </a:lnTo>
                    <a:lnTo>
                      <a:pt x="47" y="0"/>
                    </a:lnTo>
                    <a:close/>
                  </a:path>
                </a:pathLst>
              </a:custGeom>
              <a:solidFill>
                <a:srgbClr val="E00000"/>
              </a:solidFill>
              <a:ln w="9525" cmpd="sng">
                <a:solidFill>
                  <a:srgbClr val="000000"/>
                </a:solidFill>
                <a:prstDash val="solid"/>
                <a:round/>
                <a:headEnd/>
                <a:tailEnd/>
              </a:ln>
            </p:spPr>
            <p:txBody>
              <a:bodyPr/>
              <a:lstStyle/>
              <a:p>
                <a:endParaRPr lang="en-US"/>
              </a:p>
            </p:txBody>
          </p:sp>
          <p:sp>
            <p:nvSpPr>
              <p:cNvPr id="43" name="Arc 54"/>
              <p:cNvSpPr>
                <a:spLocks/>
              </p:cNvSpPr>
              <p:nvPr/>
            </p:nvSpPr>
            <p:spPr bwMode="auto">
              <a:xfrm>
                <a:off x="2882" y="2619"/>
                <a:ext cx="12" cy="12"/>
              </a:xfrm>
              <a:custGeom>
                <a:avLst/>
                <a:gdLst>
                  <a:gd name="G0" fmla="+- 21600 0 0"/>
                  <a:gd name="G1" fmla="+- 10328 0 0"/>
                  <a:gd name="G2" fmla="+- 21600 0 0"/>
                  <a:gd name="T0" fmla="*/ 40571 w 43200"/>
                  <a:gd name="T1" fmla="*/ 0 h 31928"/>
                  <a:gd name="T2" fmla="*/ 864 w 43200"/>
                  <a:gd name="T3" fmla="*/ 4280 h 31928"/>
                  <a:gd name="T4" fmla="*/ 21600 w 43200"/>
                  <a:gd name="T5" fmla="*/ 10328 h 31928"/>
                </a:gdLst>
                <a:ahLst/>
                <a:cxnLst>
                  <a:cxn ang="0">
                    <a:pos x="T0" y="T1"/>
                  </a:cxn>
                  <a:cxn ang="0">
                    <a:pos x="T2" y="T3"/>
                  </a:cxn>
                  <a:cxn ang="0">
                    <a:pos x="T4" y="T5"/>
                  </a:cxn>
                </a:cxnLst>
                <a:rect l="0" t="0" r="r" b="b"/>
                <a:pathLst>
                  <a:path w="43200" h="31928" fill="none" extrusionOk="0">
                    <a:moveTo>
                      <a:pt x="40570" y="0"/>
                    </a:moveTo>
                    <a:cubicBezTo>
                      <a:pt x="42296" y="3169"/>
                      <a:pt x="43200" y="6719"/>
                      <a:pt x="43200" y="10328"/>
                    </a:cubicBezTo>
                    <a:cubicBezTo>
                      <a:pt x="43200" y="22257"/>
                      <a:pt x="33529" y="31928"/>
                      <a:pt x="21600" y="31928"/>
                    </a:cubicBezTo>
                    <a:cubicBezTo>
                      <a:pt x="9670" y="31928"/>
                      <a:pt x="0" y="22257"/>
                      <a:pt x="0" y="10328"/>
                    </a:cubicBezTo>
                    <a:cubicBezTo>
                      <a:pt x="0" y="8281"/>
                      <a:pt x="290" y="6244"/>
                      <a:pt x="864" y="4280"/>
                    </a:cubicBezTo>
                  </a:path>
                  <a:path w="43200" h="31928" stroke="0" extrusionOk="0">
                    <a:moveTo>
                      <a:pt x="40570" y="0"/>
                    </a:moveTo>
                    <a:cubicBezTo>
                      <a:pt x="42296" y="3169"/>
                      <a:pt x="43200" y="6719"/>
                      <a:pt x="43200" y="10328"/>
                    </a:cubicBezTo>
                    <a:cubicBezTo>
                      <a:pt x="43200" y="22257"/>
                      <a:pt x="33529" y="31928"/>
                      <a:pt x="21600" y="31928"/>
                    </a:cubicBezTo>
                    <a:cubicBezTo>
                      <a:pt x="9670" y="31928"/>
                      <a:pt x="0" y="22257"/>
                      <a:pt x="0" y="10328"/>
                    </a:cubicBezTo>
                    <a:cubicBezTo>
                      <a:pt x="0" y="8281"/>
                      <a:pt x="290" y="6244"/>
                      <a:pt x="864" y="4280"/>
                    </a:cubicBezTo>
                    <a:lnTo>
                      <a:pt x="21600" y="10328"/>
                    </a:lnTo>
                    <a:close/>
                  </a:path>
                </a:pathLst>
              </a:custGeom>
              <a:solidFill>
                <a:srgbClr val="E00000"/>
              </a:solidFill>
              <a:ln w="9525">
                <a:solidFill>
                  <a:srgbClr val="000000"/>
                </a:solidFill>
                <a:round/>
                <a:headEnd/>
                <a:tailEnd/>
              </a:ln>
            </p:spPr>
            <p:txBody>
              <a:bodyPr/>
              <a:lstStyle/>
              <a:p>
                <a:endParaRPr lang="en-US"/>
              </a:p>
            </p:txBody>
          </p:sp>
          <p:sp>
            <p:nvSpPr>
              <p:cNvPr id="44" name="Freeform 55"/>
              <p:cNvSpPr>
                <a:spLocks/>
              </p:cNvSpPr>
              <p:nvPr/>
            </p:nvSpPr>
            <p:spPr bwMode="auto">
              <a:xfrm>
                <a:off x="2868" y="2610"/>
                <a:ext cx="41" cy="27"/>
              </a:xfrm>
              <a:custGeom>
                <a:avLst/>
                <a:gdLst>
                  <a:gd name="T0" fmla="*/ 27 w 284"/>
                  <a:gd name="T1" fmla="*/ 0 h 187"/>
                  <a:gd name="T2" fmla="*/ 141 w 284"/>
                  <a:gd name="T3" fmla="*/ 80 h 187"/>
                  <a:gd name="T4" fmla="*/ 263 w 284"/>
                  <a:gd name="T5" fmla="*/ 0 h 187"/>
                  <a:gd name="T6" fmla="*/ 284 w 284"/>
                  <a:gd name="T7" fmla="*/ 39 h 187"/>
                  <a:gd name="T8" fmla="*/ 205 w 284"/>
                  <a:gd name="T9" fmla="*/ 187 h 187"/>
                  <a:gd name="T10" fmla="*/ 141 w 284"/>
                  <a:gd name="T11" fmla="*/ 86 h 187"/>
                  <a:gd name="T12" fmla="*/ 81 w 284"/>
                  <a:gd name="T13" fmla="*/ 186 h 187"/>
                  <a:gd name="T14" fmla="*/ 0 w 284"/>
                  <a:gd name="T15" fmla="*/ 38 h 187"/>
                  <a:gd name="T16" fmla="*/ 27 w 28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187">
                    <a:moveTo>
                      <a:pt x="27" y="0"/>
                    </a:moveTo>
                    <a:lnTo>
                      <a:pt x="141" y="80"/>
                    </a:lnTo>
                    <a:lnTo>
                      <a:pt x="263" y="0"/>
                    </a:lnTo>
                    <a:lnTo>
                      <a:pt x="284" y="39"/>
                    </a:lnTo>
                    <a:lnTo>
                      <a:pt x="205" y="187"/>
                    </a:lnTo>
                    <a:lnTo>
                      <a:pt x="141" y="86"/>
                    </a:lnTo>
                    <a:lnTo>
                      <a:pt x="81" y="186"/>
                    </a:lnTo>
                    <a:lnTo>
                      <a:pt x="0" y="38"/>
                    </a:lnTo>
                    <a:lnTo>
                      <a:pt x="27" y="0"/>
                    </a:lnTo>
                    <a:close/>
                  </a:path>
                </a:pathLst>
              </a:custGeom>
              <a:solidFill>
                <a:srgbClr val="FFFFFF"/>
              </a:solidFill>
              <a:ln w="9525" cmpd="sng">
                <a:solidFill>
                  <a:srgbClr val="000000"/>
                </a:solidFill>
                <a:prstDash val="solid"/>
                <a:round/>
                <a:headEnd/>
                <a:tailEnd/>
              </a:ln>
            </p:spPr>
            <p:txBody>
              <a:bodyPr/>
              <a:lstStyle/>
              <a:p>
                <a:endParaRPr lang="en-US"/>
              </a:p>
            </p:txBody>
          </p:sp>
          <p:sp>
            <p:nvSpPr>
              <p:cNvPr id="45" name="Freeform 56"/>
              <p:cNvSpPr>
                <a:spLocks/>
              </p:cNvSpPr>
              <p:nvPr/>
            </p:nvSpPr>
            <p:spPr bwMode="auto">
              <a:xfrm>
                <a:off x="2751" y="2683"/>
                <a:ext cx="12" cy="36"/>
              </a:xfrm>
              <a:custGeom>
                <a:avLst/>
                <a:gdLst>
                  <a:gd name="T0" fmla="*/ 67 w 81"/>
                  <a:gd name="T1" fmla="*/ 0 h 248"/>
                  <a:gd name="T2" fmla="*/ 74 w 81"/>
                  <a:gd name="T3" fmla="*/ 24 h 248"/>
                  <a:gd name="T4" fmla="*/ 78 w 81"/>
                  <a:gd name="T5" fmla="*/ 47 h 248"/>
                  <a:gd name="T6" fmla="*/ 81 w 81"/>
                  <a:gd name="T7" fmla="*/ 76 h 248"/>
                  <a:gd name="T8" fmla="*/ 81 w 81"/>
                  <a:gd name="T9" fmla="*/ 96 h 248"/>
                  <a:gd name="T10" fmla="*/ 81 w 81"/>
                  <a:gd name="T11" fmla="*/ 119 h 248"/>
                  <a:gd name="T12" fmla="*/ 75 w 81"/>
                  <a:gd name="T13" fmla="*/ 149 h 248"/>
                  <a:gd name="T14" fmla="*/ 67 w 81"/>
                  <a:gd name="T15" fmla="*/ 182 h 248"/>
                  <a:gd name="T16" fmla="*/ 59 w 81"/>
                  <a:gd name="T17" fmla="*/ 204 h 248"/>
                  <a:gd name="T18" fmla="*/ 50 w 81"/>
                  <a:gd name="T19" fmla="*/ 224 h 248"/>
                  <a:gd name="T20" fmla="*/ 37 w 81"/>
                  <a:gd name="T21" fmla="*/ 239 h 248"/>
                  <a:gd name="T22" fmla="*/ 22 w 81"/>
                  <a:gd name="T23" fmla="*/ 246 h 248"/>
                  <a:gd name="T24" fmla="*/ 9 w 81"/>
                  <a:gd name="T25" fmla="*/ 248 h 248"/>
                  <a:gd name="T26" fmla="*/ 4 w 81"/>
                  <a:gd name="T27" fmla="*/ 232 h 248"/>
                  <a:gd name="T28" fmla="*/ 3 w 81"/>
                  <a:gd name="T29" fmla="*/ 219 h 248"/>
                  <a:gd name="T30" fmla="*/ 0 w 81"/>
                  <a:gd name="T31" fmla="*/ 197 h 248"/>
                  <a:gd name="T32" fmla="*/ 0 w 81"/>
                  <a:gd name="T33" fmla="*/ 178 h 248"/>
                  <a:gd name="T34" fmla="*/ 5 w 81"/>
                  <a:gd name="T35" fmla="*/ 126 h 248"/>
                  <a:gd name="T36" fmla="*/ 37 w 81"/>
                  <a:gd name="T37" fmla="*/ 14 h 248"/>
                  <a:gd name="T38" fmla="*/ 53 w 81"/>
                  <a:gd name="T39" fmla="*/ 2 h 248"/>
                  <a:gd name="T40" fmla="*/ 67 w 81"/>
                  <a:gd name="T4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248">
                    <a:moveTo>
                      <a:pt x="67" y="0"/>
                    </a:moveTo>
                    <a:lnTo>
                      <a:pt x="74" y="24"/>
                    </a:lnTo>
                    <a:lnTo>
                      <a:pt x="78" y="47"/>
                    </a:lnTo>
                    <a:lnTo>
                      <a:pt x="81" y="76"/>
                    </a:lnTo>
                    <a:lnTo>
                      <a:pt x="81" y="96"/>
                    </a:lnTo>
                    <a:lnTo>
                      <a:pt x="81" y="119"/>
                    </a:lnTo>
                    <a:lnTo>
                      <a:pt x="75" y="149"/>
                    </a:lnTo>
                    <a:lnTo>
                      <a:pt x="67" y="182"/>
                    </a:lnTo>
                    <a:lnTo>
                      <a:pt x="59" y="204"/>
                    </a:lnTo>
                    <a:lnTo>
                      <a:pt x="50" y="224"/>
                    </a:lnTo>
                    <a:lnTo>
                      <a:pt x="37" y="239"/>
                    </a:lnTo>
                    <a:lnTo>
                      <a:pt x="22" y="246"/>
                    </a:lnTo>
                    <a:lnTo>
                      <a:pt x="9" y="248"/>
                    </a:lnTo>
                    <a:lnTo>
                      <a:pt x="4" y="232"/>
                    </a:lnTo>
                    <a:lnTo>
                      <a:pt x="3" y="219"/>
                    </a:lnTo>
                    <a:lnTo>
                      <a:pt x="0" y="197"/>
                    </a:lnTo>
                    <a:lnTo>
                      <a:pt x="0" y="178"/>
                    </a:lnTo>
                    <a:lnTo>
                      <a:pt x="5" y="126"/>
                    </a:lnTo>
                    <a:lnTo>
                      <a:pt x="37" y="14"/>
                    </a:lnTo>
                    <a:lnTo>
                      <a:pt x="53" y="2"/>
                    </a:lnTo>
                    <a:lnTo>
                      <a:pt x="67" y="0"/>
                    </a:lnTo>
                    <a:close/>
                  </a:path>
                </a:pathLst>
              </a:custGeom>
              <a:solidFill>
                <a:srgbClr val="202020"/>
              </a:solidFill>
              <a:ln w="9525" cmpd="sng">
                <a:solidFill>
                  <a:srgbClr val="000000"/>
                </a:solidFill>
                <a:prstDash val="solid"/>
                <a:round/>
                <a:headEnd/>
                <a:tailEnd/>
              </a:ln>
            </p:spPr>
            <p:txBody>
              <a:bodyPr/>
              <a:lstStyle/>
              <a:p>
                <a:endParaRPr lang="en-US"/>
              </a:p>
            </p:txBody>
          </p:sp>
          <p:grpSp>
            <p:nvGrpSpPr>
              <p:cNvPr id="46" name="Group 57"/>
              <p:cNvGrpSpPr>
                <a:grpSpLocks/>
              </p:cNvGrpSpPr>
              <p:nvPr/>
            </p:nvGrpSpPr>
            <p:grpSpPr bwMode="auto">
              <a:xfrm>
                <a:off x="2899" y="2610"/>
                <a:ext cx="130" cy="224"/>
                <a:chOff x="4927" y="2051"/>
                <a:chExt cx="226" cy="391"/>
              </a:xfrm>
            </p:grpSpPr>
            <p:grpSp>
              <p:nvGrpSpPr>
                <p:cNvPr id="68" name="Group 58"/>
                <p:cNvGrpSpPr>
                  <a:grpSpLocks/>
                </p:cNvGrpSpPr>
                <p:nvPr/>
              </p:nvGrpSpPr>
              <p:grpSpPr bwMode="auto">
                <a:xfrm>
                  <a:off x="4927" y="2051"/>
                  <a:ext cx="226" cy="391"/>
                  <a:chOff x="4927" y="2051"/>
                  <a:chExt cx="226" cy="391"/>
                </a:xfrm>
              </p:grpSpPr>
              <p:grpSp>
                <p:nvGrpSpPr>
                  <p:cNvPr id="70" name="Group 59"/>
                  <p:cNvGrpSpPr>
                    <a:grpSpLocks/>
                  </p:cNvGrpSpPr>
                  <p:nvPr/>
                </p:nvGrpSpPr>
                <p:grpSpPr bwMode="auto">
                  <a:xfrm>
                    <a:off x="4927" y="2051"/>
                    <a:ext cx="226" cy="391"/>
                    <a:chOff x="4927" y="2051"/>
                    <a:chExt cx="226" cy="391"/>
                  </a:xfrm>
                </p:grpSpPr>
                <p:sp>
                  <p:nvSpPr>
                    <p:cNvPr id="72" name="Freeform 60"/>
                    <p:cNvSpPr>
                      <a:spLocks/>
                    </p:cNvSpPr>
                    <p:nvPr/>
                  </p:nvSpPr>
                  <p:spPr bwMode="auto">
                    <a:xfrm>
                      <a:off x="4927" y="2051"/>
                      <a:ext cx="226" cy="391"/>
                    </a:xfrm>
                    <a:custGeom>
                      <a:avLst/>
                      <a:gdLst>
                        <a:gd name="T0" fmla="*/ 558 w 905"/>
                        <a:gd name="T1" fmla="*/ 583 h 1562"/>
                        <a:gd name="T2" fmla="*/ 658 w 905"/>
                        <a:gd name="T3" fmla="*/ 548 h 1562"/>
                        <a:gd name="T4" fmla="*/ 818 w 905"/>
                        <a:gd name="T5" fmla="*/ 497 h 1562"/>
                        <a:gd name="T6" fmla="*/ 859 w 905"/>
                        <a:gd name="T7" fmla="*/ 521 h 1562"/>
                        <a:gd name="T8" fmla="*/ 886 w 905"/>
                        <a:gd name="T9" fmla="*/ 559 h 1562"/>
                        <a:gd name="T10" fmla="*/ 901 w 905"/>
                        <a:gd name="T11" fmla="*/ 620 h 1562"/>
                        <a:gd name="T12" fmla="*/ 905 w 905"/>
                        <a:gd name="T13" fmla="*/ 679 h 1562"/>
                        <a:gd name="T14" fmla="*/ 900 w 905"/>
                        <a:gd name="T15" fmla="*/ 746 h 1562"/>
                        <a:gd name="T16" fmla="*/ 783 w 905"/>
                        <a:gd name="T17" fmla="*/ 811 h 1562"/>
                        <a:gd name="T18" fmla="*/ 706 w 905"/>
                        <a:gd name="T19" fmla="*/ 855 h 1562"/>
                        <a:gd name="T20" fmla="*/ 658 w 905"/>
                        <a:gd name="T21" fmla="*/ 881 h 1562"/>
                        <a:gd name="T22" fmla="*/ 560 w 905"/>
                        <a:gd name="T23" fmla="*/ 913 h 1562"/>
                        <a:gd name="T24" fmla="*/ 370 w 905"/>
                        <a:gd name="T25" fmla="*/ 955 h 1562"/>
                        <a:gd name="T26" fmla="*/ 337 w 905"/>
                        <a:gd name="T27" fmla="*/ 933 h 1562"/>
                        <a:gd name="T28" fmla="*/ 302 w 905"/>
                        <a:gd name="T29" fmla="*/ 846 h 1562"/>
                        <a:gd name="T30" fmla="*/ 290 w 905"/>
                        <a:gd name="T31" fmla="*/ 985 h 1562"/>
                        <a:gd name="T32" fmla="*/ 302 w 905"/>
                        <a:gd name="T33" fmla="*/ 1103 h 1562"/>
                        <a:gd name="T34" fmla="*/ 303 w 905"/>
                        <a:gd name="T35" fmla="*/ 1188 h 1562"/>
                        <a:gd name="T36" fmla="*/ 317 w 905"/>
                        <a:gd name="T37" fmla="*/ 1285 h 1562"/>
                        <a:gd name="T38" fmla="*/ 325 w 905"/>
                        <a:gd name="T39" fmla="*/ 1446 h 1562"/>
                        <a:gd name="T40" fmla="*/ 264 w 905"/>
                        <a:gd name="T41" fmla="*/ 1480 h 1562"/>
                        <a:gd name="T42" fmla="*/ 197 w 905"/>
                        <a:gd name="T43" fmla="*/ 1501 h 1562"/>
                        <a:gd name="T44" fmla="*/ 132 w 905"/>
                        <a:gd name="T45" fmla="*/ 1527 h 1562"/>
                        <a:gd name="T46" fmla="*/ 55 w 905"/>
                        <a:gd name="T47" fmla="*/ 1553 h 1562"/>
                        <a:gd name="T48" fmla="*/ 26 w 905"/>
                        <a:gd name="T49" fmla="*/ 1380 h 1562"/>
                        <a:gd name="T50" fmla="*/ 40 w 905"/>
                        <a:gd name="T51" fmla="*/ 1286 h 1562"/>
                        <a:gd name="T52" fmla="*/ 45 w 905"/>
                        <a:gd name="T53" fmla="*/ 1164 h 1562"/>
                        <a:gd name="T54" fmla="*/ 25 w 905"/>
                        <a:gd name="T55" fmla="*/ 753 h 1562"/>
                        <a:gd name="T56" fmla="*/ 76 w 905"/>
                        <a:gd name="T57" fmla="*/ 43 h 1562"/>
                        <a:gd name="T58" fmla="*/ 220 w 905"/>
                        <a:gd name="T59" fmla="*/ 12 h 1562"/>
                        <a:gd name="T60" fmla="*/ 262 w 905"/>
                        <a:gd name="T61" fmla="*/ 0 h 1562"/>
                        <a:gd name="T62" fmla="*/ 298 w 905"/>
                        <a:gd name="T63" fmla="*/ 3 h 1562"/>
                        <a:gd name="T64" fmla="*/ 332 w 905"/>
                        <a:gd name="T65" fmla="*/ 17 h 1562"/>
                        <a:gd name="T66" fmla="*/ 366 w 905"/>
                        <a:gd name="T67" fmla="*/ 53 h 1562"/>
                        <a:gd name="T68" fmla="*/ 381 w 905"/>
                        <a:gd name="T69" fmla="*/ 100 h 1562"/>
                        <a:gd name="T70" fmla="*/ 387 w 905"/>
                        <a:gd name="T71" fmla="*/ 184 h 1562"/>
                        <a:gd name="T72" fmla="*/ 462 w 905"/>
                        <a:gd name="T73" fmla="*/ 545 h 1562"/>
                        <a:gd name="T74" fmla="*/ 496 w 905"/>
                        <a:gd name="T75" fmla="*/ 584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5" h="1562">
                          <a:moveTo>
                            <a:pt x="531" y="584"/>
                          </a:moveTo>
                          <a:lnTo>
                            <a:pt x="558" y="583"/>
                          </a:lnTo>
                          <a:lnTo>
                            <a:pt x="595" y="576"/>
                          </a:lnTo>
                          <a:lnTo>
                            <a:pt x="658" y="548"/>
                          </a:lnTo>
                          <a:lnTo>
                            <a:pt x="797" y="493"/>
                          </a:lnTo>
                          <a:lnTo>
                            <a:pt x="818" y="497"/>
                          </a:lnTo>
                          <a:lnTo>
                            <a:pt x="838" y="506"/>
                          </a:lnTo>
                          <a:lnTo>
                            <a:pt x="859" y="521"/>
                          </a:lnTo>
                          <a:lnTo>
                            <a:pt x="873" y="536"/>
                          </a:lnTo>
                          <a:lnTo>
                            <a:pt x="886" y="559"/>
                          </a:lnTo>
                          <a:lnTo>
                            <a:pt x="894" y="585"/>
                          </a:lnTo>
                          <a:lnTo>
                            <a:pt x="901" y="620"/>
                          </a:lnTo>
                          <a:lnTo>
                            <a:pt x="904" y="649"/>
                          </a:lnTo>
                          <a:lnTo>
                            <a:pt x="905" y="679"/>
                          </a:lnTo>
                          <a:lnTo>
                            <a:pt x="904" y="714"/>
                          </a:lnTo>
                          <a:lnTo>
                            <a:pt x="900" y="746"/>
                          </a:lnTo>
                          <a:lnTo>
                            <a:pt x="894" y="774"/>
                          </a:lnTo>
                          <a:lnTo>
                            <a:pt x="783" y="811"/>
                          </a:lnTo>
                          <a:lnTo>
                            <a:pt x="736" y="836"/>
                          </a:lnTo>
                          <a:lnTo>
                            <a:pt x="706" y="855"/>
                          </a:lnTo>
                          <a:lnTo>
                            <a:pt x="680" y="871"/>
                          </a:lnTo>
                          <a:lnTo>
                            <a:pt x="658" y="881"/>
                          </a:lnTo>
                          <a:lnTo>
                            <a:pt x="625" y="892"/>
                          </a:lnTo>
                          <a:lnTo>
                            <a:pt x="560" y="913"/>
                          </a:lnTo>
                          <a:lnTo>
                            <a:pt x="450" y="940"/>
                          </a:lnTo>
                          <a:lnTo>
                            <a:pt x="370" y="955"/>
                          </a:lnTo>
                          <a:lnTo>
                            <a:pt x="350" y="949"/>
                          </a:lnTo>
                          <a:lnTo>
                            <a:pt x="337" y="933"/>
                          </a:lnTo>
                          <a:lnTo>
                            <a:pt x="328" y="909"/>
                          </a:lnTo>
                          <a:lnTo>
                            <a:pt x="302" y="846"/>
                          </a:lnTo>
                          <a:lnTo>
                            <a:pt x="296" y="885"/>
                          </a:lnTo>
                          <a:lnTo>
                            <a:pt x="290" y="985"/>
                          </a:lnTo>
                          <a:lnTo>
                            <a:pt x="294" y="1063"/>
                          </a:lnTo>
                          <a:lnTo>
                            <a:pt x="302" y="1103"/>
                          </a:lnTo>
                          <a:lnTo>
                            <a:pt x="303" y="1146"/>
                          </a:lnTo>
                          <a:lnTo>
                            <a:pt x="303" y="1188"/>
                          </a:lnTo>
                          <a:lnTo>
                            <a:pt x="308" y="1238"/>
                          </a:lnTo>
                          <a:lnTo>
                            <a:pt x="317" y="1285"/>
                          </a:lnTo>
                          <a:lnTo>
                            <a:pt x="343" y="1423"/>
                          </a:lnTo>
                          <a:lnTo>
                            <a:pt x="325" y="1446"/>
                          </a:lnTo>
                          <a:lnTo>
                            <a:pt x="301" y="1464"/>
                          </a:lnTo>
                          <a:lnTo>
                            <a:pt x="264" y="1480"/>
                          </a:lnTo>
                          <a:lnTo>
                            <a:pt x="227" y="1489"/>
                          </a:lnTo>
                          <a:lnTo>
                            <a:pt x="197" y="1501"/>
                          </a:lnTo>
                          <a:lnTo>
                            <a:pt x="163" y="1514"/>
                          </a:lnTo>
                          <a:lnTo>
                            <a:pt x="132" y="1527"/>
                          </a:lnTo>
                          <a:lnTo>
                            <a:pt x="99" y="1538"/>
                          </a:lnTo>
                          <a:lnTo>
                            <a:pt x="55" y="1553"/>
                          </a:lnTo>
                          <a:lnTo>
                            <a:pt x="0" y="1562"/>
                          </a:lnTo>
                          <a:lnTo>
                            <a:pt x="26" y="1380"/>
                          </a:lnTo>
                          <a:lnTo>
                            <a:pt x="35" y="1321"/>
                          </a:lnTo>
                          <a:lnTo>
                            <a:pt x="40" y="1286"/>
                          </a:lnTo>
                          <a:lnTo>
                            <a:pt x="41" y="1247"/>
                          </a:lnTo>
                          <a:lnTo>
                            <a:pt x="45" y="1164"/>
                          </a:lnTo>
                          <a:lnTo>
                            <a:pt x="42" y="1049"/>
                          </a:lnTo>
                          <a:lnTo>
                            <a:pt x="25" y="753"/>
                          </a:lnTo>
                          <a:lnTo>
                            <a:pt x="35" y="295"/>
                          </a:lnTo>
                          <a:lnTo>
                            <a:pt x="76" y="43"/>
                          </a:lnTo>
                          <a:lnTo>
                            <a:pt x="183" y="22"/>
                          </a:lnTo>
                          <a:lnTo>
                            <a:pt x="220" y="12"/>
                          </a:lnTo>
                          <a:lnTo>
                            <a:pt x="246" y="4"/>
                          </a:lnTo>
                          <a:lnTo>
                            <a:pt x="262" y="0"/>
                          </a:lnTo>
                          <a:lnTo>
                            <a:pt x="282" y="0"/>
                          </a:lnTo>
                          <a:lnTo>
                            <a:pt x="298" y="3"/>
                          </a:lnTo>
                          <a:lnTo>
                            <a:pt x="315" y="6"/>
                          </a:lnTo>
                          <a:lnTo>
                            <a:pt x="332" y="17"/>
                          </a:lnTo>
                          <a:lnTo>
                            <a:pt x="350" y="32"/>
                          </a:lnTo>
                          <a:lnTo>
                            <a:pt x="366" y="53"/>
                          </a:lnTo>
                          <a:lnTo>
                            <a:pt x="375" y="73"/>
                          </a:lnTo>
                          <a:lnTo>
                            <a:pt x="381" y="100"/>
                          </a:lnTo>
                          <a:lnTo>
                            <a:pt x="381" y="136"/>
                          </a:lnTo>
                          <a:lnTo>
                            <a:pt x="387" y="184"/>
                          </a:lnTo>
                          <a:lnTo>
                            <a:pt x="406" y="288"/>
                          </a:lnTo>
                          <a:lnTo>
                            <a:pt x="462" y="545"/>
                          </a:lnTo>
                          <a:lnTo>
                            <a:pt x="470" y="580"/>
                          </a:lnTo>
                          <a:lnTo>
                            <a:pt x="496" y="584"/>
                          </a:lnTo>
                          <a:lnTo>
                            <a:pt x="531" y="584"/>
                          </a:lnTo>
                          <a:close/>
                        </a:path>
                      </a:pathLst>
                    </a:custGeom>
                    <a:solidFill>
                      <a:srgbClr val="FFFFFF"/>
                    </a:solidFill>
                    <a:ln w="9525" cmpd="sng">
                      <a:solidFill>
                        <a:srgbClr val="000000"/>
                      </a:solidFill>
                      <a:prstDash val="solid"/>
                      <a:round/>
                      <a:headEnd/>
                      <a:tailEnd/>
                    </a:ln>
                  </p:spPr>
                  <p:txBody>
                    <a:bodyPr/>
                    <a:lstStyle/>
                    <a:p>
                      <a:endParaRPr lang="en-US"/>
                    </a:p>
                  </p:txBody>
                </p:sp>
                <p:sp>
                  <p:nvSpPr>
                    <p:cNvPr id="73" name="Freeform 61"/>
                    <p:cNvSpPr>
                      <a:spLocks/>
                    </p:cNvSpPr>
                    <p:nvPr/>
                  </p:nvSpPr>
                  <p:spPr bwMode="auto">
                    <a:xfrm>
                      <a:off x="4976" y="2156"/>
                      <a:ext cx="25" cy="105"/>
                    </a:xfrm>
                    <a:custGeom>
                      <a:avLst/>
                      <a:gdLst>
                        <a:gd name="T0" fmla="*/ 98 w 98"/>
                        <a:gd name="T1" fmla="*/ 419 h 419"/>
                        <a:gd name="T2" fmla="*/ 63 w 98"/>
                        <a:gd name="T3" fmla="*/ 280 h 419"/>
                        <a:gd name="T4" fmla="*/ 28 w 98"/>
                        <a:gd name="T5" fmla="*/ 140 h 419"/>
                        <a:gd name="T6" fmla="*/ 35 w 98"/>
                        <a:gd name="T7" fmla="*/ 23 h 419"/>
                        <a:gd name="T8" fmla="*/ 0 w 98"/>
                        <a:gd name="T9" fmla="*/ 0 h 419"/>
                      </a:gdLst>
                      <a:ahLst/>
                      <a:cxnLst>
                        <a:cxn ang="0">
                          <a:pos x="T0" y="T1"/>
                        </a:cxn>
                        <a:cxn ang="0">
                          <a:pos x="T2" y="T3"/>
                        </a:cxn>
                        <a:cxn ang="0">
                          <a:pos x="T4" y="T5"/>
                        </a:cxn>
                        <a:cxn ang="0">
                          <a:pos x="T6" y="T7"/>
                        </a:cxn>
                        <a:cxn ang="0">
                          <a:pos x="T8" y="T9"/>
                        </a:cxn>
                      </a:cxnLst>
                      <a:rect l="0" t="0" r="r" b="b"/>
                      <a:pathLst>
                        <a:path w="98" h="419">
                          <a:moveTo>
                            <a:pt x="98" y="419"/>
                          </a:moveTo>
                          <a:lnTo>
                            <a:pt x="63" y="280"/>
                          </a:lnTo>
                          <a:lnTo>
                            <a:pt x="28" y="140"/>
                          </a:lnTo>
                          <a:lnTo>
                            <a:pt x="35" y="23"/>
                          </a:lnTo>
                          <a:lnTo>
                            <a:pt x="0" y="0"/>
                          </a:lnTo>
                        </a:path>
                      </a:pathLst>
                    </a:custGeom>
                    <a:solidFill>
                      <a:srgbClr val="FFFFFF"/>
                    </a:solidFill>
                    <a:ln w="9525" cmpd="sng">
                      <a:solidFill>
                        <a:srgbClr val="000000"/>
                      </a:solidFill>
                      <a:prstDash val="solid"/>
                      <a:round/>
                      <a:headEnd/>
                      <a:tailEnd/>
                    </a:ln>
                  </p:spPr>
                  <p:txBody>
                    <a:bodyPr/>
                    <a:lstStyle/>
                    <a:p>
                      <a:endParaRPr lang="en-US"/>
                    </a:p>
                  </p:txBody>
                </p:sp>
              </p:grpSp>
              <p:sp>
                <p:nvSpPr>
                  <p:cNvPr id="71" name="Freeform 62"/>
                  <p:cNvSpPr>
                    <a:spLocks/>
                  </p:cNvSpPr>
                  <p:nvPr/>
                </p:nvSpPr>
                <p:spPr bwMode="auto">
                  <a:xfrm>
                    <a:off x="5024" y="2197"/>
                    <a:ext cx="20" cy="21"/>
                  </a:xfrm>
                  <a:custGeom>
                    <a:avLst/>
                    <a:gdLst>
                      <a:gd name="T0" fmla="*/ 82 w 82"/>
                      <a:gd name="T1" fmla="*/ 2 h 85"/>
                      <a:gd name="T2" fmla="*/ 43 w 82"/>
                      <a:gd name="T3" fmla="*/ 0 h 85"/>
                      <a:gd name="T4" fmla="*/ 22 w 82"/>
                      <a:gd name="T5" fmla="*/ 10 h 85"/>
                      <a:gd name="T6" fmla="*/ 7 w 82"/>
                      <a:gd name="T7" fmla="*/ 31 h 85"/>
                      <a:gd name="T8" fmla="*/ 0 w 82"/>
                      <a:gd name="T9" fmla="*/ 62 h 85"/>
                      <a:gd name="T10" fmla="*/ 1 w 82"/>
                      <a:gd name="T11" fmla="*/ 85 h 85"/>
                    </a:gdLst>
                    <a:ahLst/>
                    <a:cxnLst>
                      <a:cxn ang="0">
                        <a:pos x="T0" y="T1"/>
                      </a:cxn>
                      <a:cxn ang="0">
                        <a:pos x="T2" y="T3"/>
                      </a:cxn>
                      <a:cxn ang="0">
                        <a:pos x="T4" y="T5"/>
                      </a:cxn>
                      <a:cxn ang="0">
                        <a:pos x="T6" y="T7"/>
                      </a:cxn>
                      <a:cxn ang="0">
                        <a:pos x="T8" y="T9"/>
                      </a:cxn>
                      <a:cxn ang="0">
                        <a:pos x="T10" y="T11"/>
                      </a:cxn>
                    </a:cxnLst>
                    <a:rect l="0" t="0" r="r" b="b"/>
                    <a:pathLst>
                      <a:path w="82" h="85">
                        <a:moveTo>
                          <a:pt x="82" y="2"/>
                        </a:moveTo>
                        <a:lnTo>
                          <a:pt x="43" y="0"/>
                        </a:lnTo>
                        <a:lnTo>
                          <a:pt x="22" y="10"/>
                        </a:lnTo>
                        <a:lnTo>
                          <a:pt x="7" y="31"/>
                        </a:lnTo>
                        <a:lnTo>
                          <a:pt x="0" y="62"/>
                        </a:lnTo>
                        <a:lnTo>
                          <a:pt x="1" y="85"/>
                        </a:lnTo>
                      </a:path>
                    </a:pathLst>
                  </a:custGeom>
                  <a:solidFill>
                    <a:srgbClr val="FFFFFF"/>
                  </a:solidFill>
                  <a:ln w="9525" cmpd="sng">
                    <a:solidFill>
                      <a:srgbClr val="000000"/>
                    </a:solidFill>
                    <a:prstDash val="solid"/>
                    <a:round/>
                    <a:headEnd/>
                    <a:tailEnd/>
                  </a:ln>
                </p:spPr>
                <p:txBody>
                  <a:bodyPr/>
                  <a:lstStyle/>
                  <a:p>
                    <a:endParaRPr lang="en-US"/>
                  </a:p>
                </p:txBody>
              </p:sp>
            </p:grpSp>
            <p:sp>
              <p:nvSpPr>
                <p:cNvPr id="69" name="Freeform 63"/>
                <p:cNvSpPr>
                  <a:spLocks/>
                </p:cNvSpPr>
                <p:nvPr/>
              </p:nvSpPr>
              <p:spPr bwMode="auto">
                <a:xfrm>
                  <a:off x="4928" y="2063"/>
                  <a:ext cx="48" cy="303"/>
                </a:xfrm>
                <a:custGeom>
                  <a:avLst/>
                  <a:gdLst>
                    <a:gd name="T0" fmla="*/ 74 w 189"/>
                    <a:gd name="T1" fmla="*/ 0 h 1213"/>
                    <a:gd name="T2" fmla="*/ 103 w 189"/>
                    <a:gd name="T3" fmla="*/ 81 h 1213"/>
                    <a:gd name="T4" fmla="*/ 114 w 189"/>
                    <a:gd name="T5" fmla="*/ 110 h 1213"/>
                    <a:gd name="T6" fmla="*/ 126 w 189"/>
                    <a:gd name="T7" fmla="*/ 136 h 1213"/>
                    <a:gd name="T8" fmla="*/ 147 w 189"/>
                    <a:gd name="T9" fmla="*/ 170 h 1213"/>
                    <a:gd name="T10" fmla="*/ 163 w 189"/>
                    <a:gd name="T11" fmla="*/ 191 h 1213"/>
                    <a:gd name="T12" fmla="*/ 189 w 189"/>
                    <a:gd name="T13" fmla="*/ 222 h 1213"/>
                    <a:gd name="T14" fmla="*/ 102 w 189"/>
                    <a:gd name="T15" fmla="*/ 226 h 1213"/>
                    <a:gd name="T16" fmla="*/ 161 w 189"/>
                    <a:gd name="T17" fmla="*/ 316 h 1213"/>
                    <a:gd name="T18" fmla="*/ 128 w 189"/>
                    <a:gd name="T19" fmla="*/ 406 h 1213"/>
                    <a:gd name="T20" fmla="*/ 116 w 189"/>
                    <a:gd name="T21" fmla="*/ 445 h 1213"/>
                    <a:gd name="T22" fmla="*/ 105 w 189"/>
                    <a:gd name="T23" fmla="*/ 487 h 1213"/>
                    <a:gd name="T24" fmla="*/ 96 w 189"/>
                    <a:gd name="T25" fmla="*/ 539 h 1213"/>
                    <a:gd name="T26" fmla="*/ 78 w 189"/>
                    <a:gd name="T27" fmla="*/ 661 h 1213"/>
                    <a:gd name="T28" fmla="*/ 70 w 189"/>
                    <a:gd name="T29" fmla="*/ 728 h 1213"/>
                    <a:gd name="T30" fmla="*/ 65 w 189"/>
                    <a:gd name="T31" fmla="*/ 798 h 1213"/>
                    <a:gd name="T32" fmla="*/ 63 w 189"/>
                    <a:gd name="T33" fmla="*/ 852 h 1213"/>
                    <a:gd name="T34" fmla="*/ 63 w 189"/>
                    <a:gd name="T35" fmla="*/ 1000 h 1213"/>
                    <a:gd name="T36" fmla="*/ 61 w 189"/>
                    <a:gd name="T37" fmla="*/ 1040 h 1213"/>
                    <a:gd name="T38" fmla="*/ 55 w 189"/>
                    <a:gd name="T39" fmla="*/ 1093 h 1213"/>
                    <a:gd name="T40" fmla="*/ 40 w 189"/>
                    <a:gd name="T41" fmla="*/ 1213 h 1213"/>
                    <a:gd name="T42" fmla="*/ 21 w 189"/>
                    <a:gd name="T43" fmla="*/ 926 h 1213"/>
                    <a:gd name="T44" fmla="*/ 15 w 189"/>
                    <a:gd name="T45" fmla="*/ 852 h 1213"/>
                    <a:gd name="T46" fmla="*/ 7 w 189"/>
                    <a:gd name="T47" fmla="*/ 747 h 1213"/>
                    <a:gd name="T48" fmla="*/ 3 w 189"/>
                    <a:gd name="T49" fmla="*/ 691 h 1213"/>
                    <a:gd name="T50" fmla="*/ 1 w 189"/>
                    <a:gd name="T51" fmla="*/ 636 h 1213"/>
                    <a:gd name="T52" fmla="*/ 1 w 189"/>
                    <a:gd name="T53" fmla="*/ 565 h 1213"/>
                    <a:gd name="T54" fmla="*/ 0 w 189"/>
                    <a:gd name="T55" fmla="*/ 484 h 1213"/>
                    <a:gd name="T56" fmla="*/ 0 w 189"/>
                    <a:gd name="T57" fmla="*/ 405 h 1213"/>
                    <a:gd name="T58" fmla="*/ 1 w 189"/>
                    <a:gd name="T59" fmla="*/ 357 h 1213"/>
                    <a:gd name="T60" fmla="*/ 6 w 189"/>
                    <a:gd name="T61" fmla="*/ 275 h 1213"/>
                    <a:gd name="T62" fmla="*/ 8 w 189"/>
                    <a:gd name="T63" fmla="*/ 232 h 1213"/>
                    <a:gd name="T64" fmla="*/ 14 w 189"/>
                    <a:gd name="T65" fmla="*/ 183 h 1213"/>
                    <a:gd name="T66" fmla="*/ 20 w 189"/>
                    <a:gd name="T67" fmla="*/ 155 h 1213"/>
                    <a:gd name="T68" fmla="*/ 27 w 189"/>
                    <a:gd name="T69" fmla="*/ 123 h 1213"/>
                    <a:gd name="T70" fmla="*/ 34 w 189"/>
                    <a:gd name="T71" fmla="*/ 99 h 1213"/>
                    <a:gd name="T72" fmla="*/ 41 w 189"/>
                    <a:gd name="T73" fmla="*/ 74 h 1213"/>
                    <a:gd name="T74" fmla="*/ 74 w 189"/>
                    <a:gd name="T7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1213">
                      <a:moveTo>
                        <a:pt x="74" y="0"/>
                      </a:moveTo>
                      <a:lnTo>
                        <a:pt x="103" y="81"/>
                      </a:lnTo>
                      <a:lnTo>
                        <a:pt x="114" y="110"/>
                      </a:lnTo>
                      <a:lnTo>
                        <a:pt x="126" y="136"/>
                      </a:lnTo>
                      <a:lnTo>
                        <a:pt x="147" y="170"/>
                      </a:lnTo>
                      <a:lnTo>
                        <a:pt x="163" y="191"/>
                      </a:lnTo>
                      <a:lnTo>
                        <a:pt x="189" y="222"/>
                      </a:lnTo>
                      <a:lnTo>
                        <a:pt x="102" y="226"/>
                      </a:lnTo>
                      <a:lnTo>
                        <a:pt x="161" y="316"/>
                      </a:lnTo>
                      <a:lnTo>
                        <a:pt x="128" y="406"/>
                      </a:lnTo>
                      <a:lnTo>
                        <a:pt x="116" y="445"/>
                      </a:lnTo>
                      <a:lnTo>
                        <a:pt x="105" y="487"/>
                      </a:lnTo>
                      <a:lnTo>
                        <a:pt x="96" y="539"/>
                      </a:lnTo>
                      <a:lnTo>
                        <a:pt x="78" y="661"/>
                      </a:lnTo>
                      <a:lnTo>
                        <a:pt x="70" y="728"/>
                      </a:lnTo>
                      <a:lnTo>
                        <a:pt x="65" y="798"/>
                      </a:lnTo>
                      <a:lnTo>
                        <a:pt x="63" y="852"/>
                      </a:lnTo>
                      <a:lnTo>
                        <a:pt x="63" y="1000"/>
                      </a:lnTo>
                      <a:lnTo>
                        <a:pt x="61" y="1040"/>
                      </a:lnTo>
                      <a:lnTo>
                        <a:pt x="55" y="1093"/>
                      </a:lnTo>
                      <a:lnTo>
                        <a:pt x="40" y="1213"/>
                      </a:lnTo>
                      <a:lnTo>
                        <a:pt x="21" y="926"/>
                      </a:lnTo>
                      <a:lnTo>
                        <a:pt x="15" y="852"/>
                      </a:lnTo>
                      <a:lnTo>
                        <a:pt x="7" y="747"/>
                      </a:lnTo>
                      <a:lnTo>
                        <a:pt x="3" y="691"/>
                      </a:lnTo>
                      <a:lnTo>
                        <a:pt x="1" y="636"/>
                      </a:lnTo>
                      <a:lnTo>
                        <a:pt x="1" y="565"/>
                      </a:lnTo>
                      <a:lnTo>
                        <a:pt x="0" y="484"/>
                      </a:lnTo>
                      <a:lnTo>
                        <a:pt x="0" y="405"/>
                      </a:lnTo>
                      <a:lnTo>
                        <a:pt x="1" y="357"/>
                      </a:lnTo>
                      <a:lnTo>
                        <a:pt x="6" y="275"/>
                      </a:lnTo>
                      <a:lnTo>
                        <a:pt x="8" y="232"/>
                      </a:lnTo>
                      <a:lnTo>
                        <a:pt x="14" y="183"/>
                      </a:lnTo>
                      <a:lnTo>
                        <a:pt x="20" y="155"/>
                      </a:lnTo>
                      <a:lnTo>
                        <a:pt x="27" y="123"/>
                      </a:lnTo>
                      <a:lnTo>
                        <a:pt x="34" y="99"/>
                      </a:lnTo>
                      <a:lnTo>
                        <a:pt x="41" y="74"/>
                      </a:lnTo>
                      <a:lnTo>
                        <a:pt x="74" y="0"/>
                      </a:lnTo>
                      <a:close/>
                    </a:path>
                  </a:pathLst>
                </a:custGeom>
                <a:solidFill>
                  <a:srgbClr val="FFFFFF"/>
                </a:solidFill>
                <a:ln w="9525" cmpd="sng">
                  <a:solidFill>
                    <a:srgbClr val="000000"/>
                  </a:solidFill>
                  <a:prstDash val="solid"/>
                  <a:round/>
                  <a:headEnd/>
                  <a:tailEnd/>
                </a:ln>
              </p:spPr>
              <p:txBody>
                <a:bodyPr/>
                <a:lstStyle/>
                <a:p>
                  <a:endParaRPr lang="en-US"/>
                </a:p>
              </p:txBody>
            </p:sp>
          </p:grpSp>
          <p:grpSp>
            <p:nvGrpSpPr>
              <p:cNvPr id="47" name="Group 64"/>
              <p:cNvGrpSpPr>
                <a:grpSpLocks/>
              </p:cNvGrpSpPr>
              <p:nvPr/>
            </p:nvGrpSpPr>
            <p:grpSpPr bwMode="auto">
              <a:xfrm>
                <a:off x="2688" y="2670"/>
                <a:ext cx="75" cy="63"/>
                <a:chOff x="4561" y="2155"/>
                <a:chExt cx="130" cy="110"/>
              </a:xfrm>
            </p:grpSpPr>
            <p:grpSp>
              <p:nvGrpSpPr>
                <p:cNvPr id="64" name="Group 65"/>
                <p:cNvGrpSpPr>
                  <a:grpSpLocks/>
                </p:cNvGrpSpPr>
                <p:nvPr/>
              </p:nvGrpSpPr>
              <p:grpSpPr bwMode="auto">
                <a:xfrm>
                  <a:off x="4561" y="2155"/>
                  <a:ext cx="130" cy="110"/>
                  <a:chOff x="4561" y="2155"/>
                  <a:chExt cx="130" cy="110"/>
                </a:xfrm>
              </p:grpSpPr>
              <p:sp>
                <p:nvSpPr>
                  <p:cNvPr id="66" name="Freeform 66"/>
                  <p:cNvSpPr>
                    <a:spLocks/>
                  </p:cNvSpPr>
                  <p:nvPr/>
                </p:nvSpPr>
                <p:spPr bwMode="auto">
                  <a:xfrm>
                    <a:off x="4629" y="2159"/>
                    <a:ext cx="62" cy="72"/>
                  </a:xfrm>
                  <a:custGeom>
                    <a:avLst/>
                    <a:gdLst>
                      <a:gd name="T0" fmla="*/ 0 w 249"/>
                      <a:gd name="T1" fmla="*/ 0 h 288"/>
                      <a:gd name="T2" fmla="*/ 238 w 249"/>
                      <a:gd name="T3" fmla="*/ 90 h 288"/>
                      <a:gd name="T4" fmla="*/ 246 w 249"/>
                      <a:gd name="T5" fmla="*/ 140 h 288"/>
                      <a:gd name="T6" fmla="*/ 249 w 249"/>
                      <a:gd name="T7" fmla="*/ 187 h 288"/>
                      <a:gd name="T8" fmla="*/ 239 w 249"/>
                      <a:gd name="T9" fmla="*/ 241 h 288"/>
                      <a:gd name="T10" fmla="*/ 218 w 249"/>
                      <a:gd name="T11" fmla="*/ 288 h 288"/>
                      <a:gd name="T12" fmla="*/ 134 w 249"/>
                      <a:gd name="T13" fmla="*/ 222 h 288"/>
                      <a:gd name="T14" fmla="*/ 39 w 249"/>
                      <a:gd name="T15" fmla="*/ 202 h 288"/>
                      <a:gd name="T16" fmla="*/ 0 w 24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88">
                        <a:moveTo>
                          <a:pt x="0" y="0"/>
                        </a:moveTo>
                        <a:lnTo>
                          <a:pt x="238" y="90"/>
                        </a:lnTo>
                        <a:lnTo>
                          <a:pt x="246" y="140"/>
                        </a:lnTo>
                        <a:lnTo>
                          <a:pt x="249" y="187"/>
                        </a:lnTo>
                        <a:lnTo>
                          <a:pt x="239" y="241"/>
                        </a:lnTo>
                        <a:lnTo>
                          <a:pt x="218" y="288"/>
                        </a:lnTo>
                        <a:lnTo>
                          <a:pt x="134" y="222"/>
                        </a:lnTo>
                        <a:lnTo>
                          <a:pt x="39" y="202"/>
                        </a:lnTo>
                        <a:lnTo>
                          <a:pt x="0" y="0"/>
                        </a:lnTo>
                        <a:close/>
                      </a:path>
                    </a:pathLst>
                  </a:custGeom>
                  <a:solidFill>
                    <a:srgbClr val="FFC080"/>
                  </a:solidFill>
                  <a:ln w="9525" cmpd="sng">
                    <a:solidFill>
                      <a:srgbClr val="000000"/>
                    </a:solidFill>
                    <a:prstDash val="solid"/>
                    <a:round/>
                    <a:headEnd/>
                    <a:tailEnd/>
                  </a:ln>
                </p:spPr>
                <p:txBody>
                  <a:bodyPr/>
                  <a:lstStyle/>
                  <a:p>
                    <a:endParaRPr lang="en-US"/>
                  </a:p>
                </p:txBody>
              </p:sp>
              <p:sp>
                <p:nvSpPr>
                  <p:cNvPr id="67" name="Freeform 67"/>
                  <p:cNvSpPr>
                    <a:spLocks/>
                  </p:cNvSpPr>
                  <p:nvPr/>
                </p:nvSpPr>
                <p:spPr bwMode="auto">
                  <a:xfrm>
                    <a:off x="4561" y="2155"/>
                    <a:ext cx="101" cy="110"/>
                  </a:xfrm>
                  <a:custGeom>
                    <a:avLst/>
                    <a:gdLst>
                      <a:gd name="T0" fmla="*/ 374 w 405"/>
                      <a:gd name="T1" fmla="*/ 70 h 441"/>
                      <a:gd name="T2" fmla="*/ 341 w 405"/>
                      <a:gd name="T3" fmla="*/ 52 h 441"/>
                      <a:gd name="T4" fmla="*/ 307 w 405"/>
                      <a:gd name="T5" fmla="*/ 39 h 441"/>
                      <a:gd name="T6" fmla="*/ 269 w 405"/>
                      <a:gd name="T7" fmla="*/ 10 h 441"/>
                      <a:gd name="T8" fmla="*/ 233 w 405"/>
                      <a:gd name="T9" fmla="*/ 0 h 441"/>
                      <a:gd name="T10" fmla="*/ 202 w 405"/>
                      <a:gd name="T11" fmla="*/ 10 h 441"/>
                      <a:gd name="T12" fmla="*/ 173 w 405"/>
                      <a:gd name="T13" fmla="*/ 23 h 441"/>
                      <a:gd name="T14" fmla="*/ 122 w 405"/>
                      <a:gd name="T15" fmla="*/ 27 h 441"/>
                      <a:gd name="T16" fmla="*/ 78 w 405"/>
                      <a:gd name="T17" fmla="*/ 21 h 441"/>
                      <a:gd name="T18" fmla="*/ 44 w 405"/>
                      <a:gd name="T19" fmla="*/ 16 h 441"/>
                      <a:gd name="T20" fmla="*/ 15 w 405"/>
                      <a:gd name="T21" fmla="*/ 27 h 441"/>
                      <a:gd name="T22" fmla="*/ 12 w 405"/>
                      <a:gd name="T23" fmla="*/ 44 h 441"/>
                      <a:gd name="T24" fmla="*/ 22 w 405"/>
                      <a:gd name="T25" fmla="*/ 65 h 441"/>
                      <a:gd name="T26" fmla="*/ 88 w 405"/>
                      <a:gd name="T27" fmla="*/ 79 h 441"/>
                      <a:gd name="T28" fmla="*/ 144 w 405"/>
                      <a:gd name="T29" fmla="*/ 94 h 441"/>
                      <a:gd name="T30" fmla="*/ 152 w 405"/>
                      <a:gd name="T31" fmla="*/ 121 h 441"/>
                      <a:gd name="T32" fmla="*/ 122 w 405"/>
                      <a:gd name="T33" fmla="*/ 192 h 441"/>
                      <a:gd name="T34" fmla="*/ 62 w 405"/>
                      <a:gd name="T35" fmla="*/ 254 h 441"/>
                      <a:gd name="T36" fmla="*/ 26 w 405"/>
                      <a:gd name="T37" fmla="*/ 284 h 441"/>
                      <a:gd name="T38" fmla="*/ 6 w 405"/>
                      <a:gd name="T39" fmla="*/ 301 h 441"/>
                      <a:gd name="T40" fmla="*/ 0 w 405"/>
                      <a:gd name="T41" fmla="*/ 322 h 441"/>
                      <a:gd name="T42" fmla="*/ 9 w 405"/>
                      <a:gd name="T43" fmla="*/ 339 h 441"/>
                      <a:gd name="T44" fmla="*/ 35 w 405"/>
                      <a:gd name="T45" fmla="*/ 340 h 441"/>
                      <a:gd name="T46" fmla="*/ 72 w 405"/>
                      <a:gd name="T47" fmla="*/ 312 h 441"/>
                      <a:gd name="T48" fmla="*/ 152 w 405"/>
                      <a:gd name="T49" fmla="*/ 245 h 441"/>
                      <a:gd name="T50" fmla="*/ 162 w 405"/>
                      <a:gd name="T51" fmla="*/ 242 h 441"/>
                      <a:gd name="T52" fmla="*/ 125 w 405"/>
                      <a:gd name="T53" fmla="*/ 291 h 441"/>
                      <a:gd name="T54" fmla="*/ 100 w 405"/>
                      <a:gd name="T55" fmla="*/ 319 h 441"/>
                      <a:gd name="T56" fmla="*/ 60 w 405"/>
                      <a:gd name="T57" fmla="*/ 354 h 441"/>
                      <a:gd name="T58" fmla="*/ 56 w 405"/>
                      <a:gd name="T59" fmla="*/ 379 h 441"/>
                      <a:gd name="T60" fmla="*/ 70 w 405"/>
                      <a:gd name="T61" fmla="*/ 395 h 441"/>
                      <a:gd name="T62" fmla="*/ 97 w 405"/>
                      <a:gd name="T63" fmla="*/ 395 h 441"/>
                      <a:gd name="T64" fmla="*/ 140 w 405"/>
                      <a:gd name="T65" fmla="*/ 357 h 441"/>
                      <a:gd name="T66" fmla="*/ 215 w 405"/>
                      <a:gd name="T67" fmla="*/ 264 h 441"/>
                      <a:gd name="T68" fmla="*/ 188 w 405"/>
                      <a:gd name="T69" fmla="*/ 316 h 441"/>
                      <a:gd name="T70" fmla="*/ 174 w 405"/>
                      <a:gd name="T71" fmla="*/ 349 h 441"/>
                      <a:gd name="T72" fmla="*/ 143 w 405"/>
                      <a:gd name="T73" fmla="*/ 396 h 441"/>
                      <a:gd name="T74" fmla="*/ 137 w 405"/>
                      <a:gd name="T75" fmla="*/ 418 h 441"/>
                      <a:gd name="T76" fmla="*/ 146 w 405"/>
                      <a:gd name="T77" fmla="*/ 436 h 441"/>
                      <a:gd name="T78" fmla="*/ 169 w 405"/>
                      <a:gd name="T79" fmla="*/ 440 h 441"/>
                      <a:gd name="T80" fmla="*/ 223 w 405"/>
                      <a:gd name="T81" fmla="*/ 369 h 441"/>
                      <a:gd name="T82" fmla="*/ 268 w 405"/>
                      <a:gd name="T83" fmla="*/ 271 h 441"/>
                      <a:gd name="T84" fmla="*/ 278 w 405"/>
                      <a:gd name="T85" fmla="*/ 265 h 441"/>
                      <a:gd name="T86" fmla="*/ 277 w 405"/>
                      <a:gd name="T87" fmla="*/ 301 h 441"/>
                      <a:gd name="T88" fmla="*/ 276 w 405"/>
                      <a:gd name="T89" fmla="*/ 358 h 441"/>
                      <a:gd name="T90" fmla="*/ 277 w 405"/>
                      <a:gd name="T91" fmla="*/ 409 h 441"/>
                      <a:gd name="T92" fmla="*/ 290 w 405"/>
                      <a:gd name="T93" fmla="*/ 425 h 441"/>
                      <a:gd name="T94" fmla="*/ 311 w 405"/>
                      <a:gd name="T95" fmla="*/ 426 h 441"/>
                      <a:gd name="T96" fmla="*/ 322 w 405"/>
                      <a:gd name="T97" fmla="*/ 410 h 441"/>
                      <a:gd name="T98" fmla="*/ 321 w 405"/>
                      <a:gd name="T99" fmla="*/ 353 h 441"/>
                      <a:gd name="T100" fmla="*/ 326 w 405"/>
                      <a:gd name="T101" fmla="*/ 282 h 441"/>
                      <a:gd name="T102" fmla="*/ 335 w 405"/>
                      <a:gd name="T103" fmla="*/ 251 h 441"/>
                      <a:gd name="T104" fmla="*/ 404 w 405"/>
                      <a:gd name="T105" fmla="*/ 143 h 441"/>
                      <a:gd name="T106" fmla="*/ 398 w 405"/>
                      <a:gd name="T107" fmla="*/ 10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5" h="441">
                        <a:moveTo>
                          <a:pt x="386" y="84"/>
                        </a:moveTo>
                        <a:lnTo>
                          <a:pt x="374" y="70"/>
                        </a:lnTo>
                        <a:lnTo>
                          <a:pt x="359" y="58"/>
                        </a:lnTo>
                        <a:lnTo>
                          <a:pt x="341" y="52"/>
                        </a:lnTo>
                        <a:lnTo>
                          <a:pt x="318" y="47"/>
                        </a:lnTo>
                        <a:lnTo>
                          <a:pt x="307" y="39"/>
                        </a:lnTo>
                        <a:lnTo>
                          <a:pt x="291" y="26"/>
                        </a:lnTo>
                        <a:lnTo>
                          <a:pt x="269" y="10"/>
                        </a:lnTo>
                        <a:lnTo>
                          <a:pt x="245" y="1"/>
                        </a:lnTo>
                        <a:lnTo>
                          <a:pt x="233" y="0"/>
                        </a:lnTo>
                        <a:lnTo>
                          <a:pt x="220" y="3"/>
                        </a:lnTo>
                        <a:lnTo>
                          <a:pt x="202" y="10"/>
                        </a:lnTo>
                        <a:lnTo>
                          <a:pt x="187" y="18"/>
                        </a:lnTo>
                        <a:lnTo>
                          <a:pt x="173" y="23"/>
                        </a:lnTo>
                        <a:lnTo>
                          <a:pt x="153" y="27"/>
                        </a:lnTo>
                        <a:lnTo>
                          <a:pt x="122" y="27"/>
                        </a:lnTo>
                        <a:lnTo>
                          <a:pt x="100" y="26"/>
                        </a:lnTo>
                        <a:lnTo>
                          <a:pt x="78" y="21"/>
                        </a:lnTo>
                        <a:lnTo>
                          <a:pt x="57" y="16"/>
                        </a:lnTo>
                        <a:lnTo>
                          <a:pt x="44" y="16"/>
                        </a:lnTo>
                        <a:lnTo>
                          <a:pt x="29" y="20"/>
                        </a:lnTo>
                        <a:lnTo>
                          <a:pt x="15" y="27"/>
                        </a:lnTo>
                        <a:lnTo>
                          <a:pt x="12" y="35"/>
                        </a:lnTo>
                        <a:lnTo>
                          <a:pt x="12" y="44"/>
                        </a:lnTo>
                        <a:lnTo>
                          <a:pt x="13" y="57"/>
                        </a:lnTo>
                        <a:lnTo>
                          <a:pt x="22" y="65"/>
                        </a:lnTo>
                        <a:lnTo>
                          <a:pt x="58" y="68"/>
                        </a:lnTo>
                        <a:lnTo>
                          <a:pt x="88" y="79"/>
                        </a:lnTo>
                        <a:lnTo>
                          <a:pt x="136" y="90"/>
                        </a:lnTo>
                        <a:lnTo>
                          <a:pt x="144" y="94"/>
                        </a:lnTo>
                        <a:lnTo>
                          <a:pt x="152" y="108"/>
                        </a:lnTo>
                        <a:lnTo>
                          <a:pt x="152" y="121"/>
                        </a:lnTo>
                        <a:lnTo>
                          <a:pt x="139" y="160"/>
                        </a:lnTo>
                        <a:lnTo>
                          <a:pt x="122" y="192"/>
                        </a:lnTo>
                        <a:lnTo>
                          <a:pt x="98" y="222"/>
                        </a:lnTo>
                        <a:lnTo>
                          <a:pt x="62" y="254"/>
                        </a:lnTo>
                        <a:lnTo>
                          <a:pt x="36" y="278"/>
                        </a:lnTo>
                        <a:lnTo>
                          <a:pt x="26" y="284"/>
                        </a:lnTo>
                        <a:lnTo>
                          <a:pt x="15" y="292"/>
                        </a:lnTo>
                        <a:lnTo>
                          <a:pt x="6" y="301"/>
                        </a:lnTo>
                        <a:lnTo>
                          <a:pt x="0" y="312"/>
                        </a:lnTo>
                        <a:lnTo>
                          <a:pt x="0" y="322"/>
                        </a:lnTo>
                        <a:lnTo>
                          <a:pt x="4" y="334"/>
                        </a:lnTo>
                        <a:lnTo>
                          <a:pt x="9" y="339"/>
                        </a:lnTo>
                        <a:lnTo>
                          <a:pt x="21" y="341"/>
                        </a:lnTo>
                        <a:lnTo>
                          <a:pt x="35" y="340"/>
                        </a:lnTo>
                        <a:lnTo>
                          <a:pt x="48" y="334"/>
                        </a:lnTo>
                        <a:lnTo>
                          <a:pt x="72" y="312"/>
                        </a:lnTo>
                        <a:lnTo>
                          <a:pt x="117" y="282"/>
                        </a:lnTo>
                        <a:lnTo>
                          <a:pt x="152" y="245"/>
                        </a:lnTo>
                        <a:lnTo>
                          <a:pt x="157" y="240"/>
                        </a:lnTo>
                        <a:lnTo>
                          <a:pt x="162" y="242"/>
                        </a:lnTo>
                        <a:lnTo>
                          <a:pt x="160" y="252"/>
                        </a:lnTo>
                        <a:lnTo>
                          <a:pt x="125" y="291"/>
                        </a:lnTo>
                        <a:lnTo>
                          <a:pt x="113" y="304"/>
                        </a:lnTo>
                        <a:lnTo>
                          <a:pt x="100" y="319"/>
                        </a:lnTo>
                        <a:lnTo>
                          <a:pt x="74" y="340"/>
                        </a:lnTo>
                        <a:lnTo>
                          <a:pt x="60" y="354"/>
                        </a:lnTo>
                        <a:lnTo>
                          <a:pt x="55" y="366"/>
                        </a:lnTo>
                        <a:lnTo>
                          <a:pt x="56" y="379"/>
                        </a:lnTo>
                        <a:lnTo>
                          <a:pt x="62" y="388"/>
                        </a:lnTo>
                        <a:lnTo>
                          <a:pt x="70" y="395"/>
                        </a:lnTo>
                        <a:lnTo>
                          <a:pt x="83" y="397"/>
                        </a:lnTo>
                        <a:lnTo>
                          <a:pt x="97" y="395"/>
                        </a:lnTo>
                        <a:lnTo>
                          <a:pt x="108" y="388"/>
                        </a:lnTo>
                        <a:lnTo>
                          <a:pt x="140" y="357"/>
                        </a:lnTo>
                        <a:lnTo>
                          <a:pt x="161" y="332"/>
                        </a:lnTo>
                        <a:lnTo>
                          <a:pt x="215" y="264"/>
                        </a:lnTo>
                        <a:lnTo>
                          <a:pt x="196" y="292"/>
                        </a:lnTo>
                        <a:lnTo>
                          <a:pt x="188" y="316"/>
                        </a:lnTo>
                        <a:lnTo>
                          <a:pt x="183" y="327"/>
                        </a:lnTo>
                        <a:lnTo>
                          <a:pt x="174" y="349"/>
                        </a:lnTo>
                        <a:lnTo>
                          <a:pt x="151" y="384"/>
                        </a:lnTo>
                        <a:lnTo>
                          <a:pt x="143" y="396"/>
                        </a:lnTo>
                        <a:lnTo>
                          <a:pt x="138" y="408"/>
                        </a:lnTo>
                        <a:lnTo>
                          <a:pt x="137" y="418"/>
                        </a:lnTo>
                        <a:lnTo>
                          <a:pt x="139" y="427"/>
                        </a:lnTo>
                        <a:lnTo>
                          <a:pt x="146" y="436"/>
                        </a:lnTo>
                        <a:lnTo>
                          <a:pt x="155" y="441"/>
                        </a:lnTo>
                        <a:lnTo>
                          <a:pt x="169" y="440"/>
                        </a:lnTo>
                        <a:lnTo>
                          <a:pt x="180" y="436"/>
                        </a:lnTo>
                        <a:lnTo>
                          <a:pt x="223" y="369"/>
                        </a:lnTo>
                        <a:lnTo>
                          <a:pt x="248" y="314"/>
                        </a:lnTo>
                        <a:lnTo>
                          <a:pt x="268" y="271"/>
                        </a:lnTo>
                        <a:lnTo>
                          <a:pt x="271" y="265"/>
                        </a:lnTo>
                        <a:lnTo>
                          <a:pt x="278" y="265"/>
                        </a:lnTo>
                        <a:lnTo>
                          <a:pt x="280" y="270"/>
                        </a:lnTo>
                        <a:lnTo>
                          <a:pt x="277" y="301"/>
                        </a:lnTo>
                        <a:lnTo>
                          <a:pt x="275" y="326"/>
                        </a:lnTo>
                        <a:lnTo>
                          <a:pt x="276" y="358"/>
                        </a:lnTo>
                        <a:lnTo>
                          <a:pt x="276" y="401"/>
                        </a:lnTo>
                        <a:lnTo>
                          <a:pt x="277" y="409"/>
                        </a:lnTo>
                        <a:lnTo>
                          <a:pt x="282" y="417"/>
                        </a:lnTo>
                        <a:lnTo>
                          <a:pt x="290" y="425"/>
                        </a:lnTo>
                        <a:lnTo>
                          <a:pt x="300" y="427"/>
                        </a:lnTo>
                        <a:lnTo>
                          <a:pt x="311" y="426"/>
                        </a:lnTo>
                        <a:lnTo>
                          <a:pt x="318" y="421"/>
                        </a:lnTo>
                        <a:lnTo>
                          <a:pt x="322" y="410"/>
                        </a:lnTo>
                        <a:lnTo>
                          <a:pt x="324" y="386"/>
                        </a:lnTo>
                        <a:lnTo>
                          <a:pt x="321" y="353"/>
                        </a:lnTo>
                        <a:lnTo>
                          <a:pt x="321" y="326"/>
                        </a:lnTo>
                        <a:lnTo>
                          <a:pt x="326" y="282"/>
                        </a:lnTo>
                        <a:lnTo>
                          <a:pt x="329" y="265"/>
                        </a:lnTo>
                        <a:lnTo>
                          <a:pt x="335" y="251"/>
                        </a:lnTo>
                        <a:lnTo>
                          <a:pt x="376" y="188"/>
                        </a:lnTo>
                        <a:lnTo>
                          <a:pt x="404" y="143"/>
                        </a:lnTo>
                        <a:lnTo>
                          <a:pt x="405" y="125"/>
                        </a:lnTo>
                        <a:lnTo>
                          <a:pt x="398" y="103"/>
                        </a:lnTo>
                        <a:lnTo>
                          <a:pt x="386" y="84"/>
                        </a:lnTo>
                        <a:close/>
                      </a:path>
                    </a:pathLst>
                  </a:custGeom>
                  <a:solidFill>
                    <a:srgbClr val="FFC080"/>
                  </a:solidFill>
                  <a:ln w="9525" cmpd="sng">
                    <a:solidFill>
                      <a:srgbClr val="000000"/>
                    </a:solidFill>
                    <a:prstDash val="solid"/>
                    <a:round/>
                    <a:headEnd/>
                    <a:tailEnd/>
                  </a:ln>
                </p:spPr>
                <p:txBody>
                  <a:bodyPr/>
                  <a:lstStyle/>
                  <a:p>
                    <a:endParaRPr lang="en-US"/>
                  </a:p>
                </p:txBody>
              </p:sp>
            </p:grpSp>
            <p:sp>
              <p:nvSpPr>
                <p:cNvPr id="65" name="Arc 68"/>
                <p:cNvSpPr>
                  <a:spLocks/>
                </p:cNvSpPr>
                <p:nvPr/>
              </p:nvSpPr>
              <p:spPr bwMode="auto">
                <a:xfrm>
                  <a:off x="4620" y="2172"/>
                  <a:ext cx="11" cy="21"/>
                </a:xfrm>
                <a:custGeom>
                  <a:avLst/>
                  <a:gdLst>
                    <a:gd name="G0" fmla="+- 5085 0 0"/>
                    <a:gd name="G1" fmla="+- 4558 0 0"/>
                    <a:gd name="G2" fmla="+- 21600 0 0"/>
                    <a:gd name="T0" fmla="*/ 26199 w 26685"/>
                    <a:gd name="T1" fmla="*/ 0 h 26158"/>
                    <a:gd name="T2" fmla="*/ 0 w 26685"/>
                    <a:gd name="T3" fmla="*/ 25551 h 26158"/>
                    <a:gd name="T4" fmla="*/ 5085 w 26685"/>
                    <a:gd name="T5" fmla="*/ 4558 h 26158"/>
                  </a:gdLst>
                  <a:ahLst/>
                  <a:cxnLst>
                    <a:cxn ang="0">
                      <a:pos x="T0" y="T1"/>
                    </a:cxn>
                    <a:cxn ang="0">
                      <a:pos x="T2" y="T3"/>
                    </a:cxn>
                    <a:cxn ang="0">
                      <a:pos x="T4" y="T5"/>
                    </a:cxn>
                  </a:cxnLst>
                  <a:rect l="0" t="0" r="r" b="b"/>
                  <a:pathLst>
                    <a:path w="26685" h="26158" fill="none" extrusionOk="0">
                      <a:moveTo>
                        <a:pt x="26198" y="0"/>
                      </a:moveTo>
                      <a:cubicBezTo>
                        <a:pt x="26521" y="1497"/>
                        <a:pt x="26685" y="3025"/>
                        <a:pt x="26685" y="4558"/>
                      </a:cubicBezTo>
                      <a:cubicBezTo>
                        <a:pt x="26685" y="16487"/>
                        <a:pt x="17014" y="26158"/>
                        <a:pt x="5085" y="26158"/>
                      </a:cubicBezTo>
                      <a:cubicBezTo>
                        <a:pt x="3371" y="26158"/>
                        <a:pt x="1664" y="25954"/>
                        <a:pt x="0" y="25550"/>
                      </a:cubicBezTo>
                    </a:path>
                    <a:path w="26685" h="26158" stroke="0" extrusionOk="0">
                      <a:moveTo>
                        <a:pt x="26198" y="0"/>
                      </a:moveTo>
                      <a:cubicBezTo>
                        <a:pt x="26521" y="1497"/>
                        <a:pt x="26685" y="3025"/>
                        <a:pt x="26685" y="4558"/>
                      </a:cubicBezTo>
                      <a:cubicBezTo>
                        <a:pt x="26685" y="16487"/>
                        <a:pt x="17014" y="26158"/>
                        <a:pt x="5085" y="26158"/>
                      </a:cubicBezTo>
                      <a:cubicBezTo>
                        <a:pt x="3371" y="26158"/>
                        <a:pt x="1664" y="25954"/>
                        <a:pt x="0" y="25550"/>
                      </a:cubicBezTo>
                      <a:lnTo>
                        <a:pt x="5085" y="455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8" name="Group 69"/>
              <p:cNvGrpSpPr>
                <a:grpSpLocks/>
              </p:cNvGrpSpPr>
              <p:nvPr/>
            </p:nvGrpSpPr>
            <p:grpSpPr bwMode="auto">
              <a:xfrm>
                <a:off x="3015" y="2671"/>
                <a:ext cx="75" cy="63"/>
                <a:chOff x="5128" y="2157"/>
                <a:chExt cx="131" cy="110"/>
              </a:xfrm>
            </p:grpSpPr>
            <p:grpSp>
              <p:nvGrpSpPr>
                <p:cNvPr id="58" name="Group 70"/>
                <p:cNvGrpSpPr>
                  <a:grpSpLocks/>
                </p:cNvGrpSpPr>
                <p:nvPr/>
              </p:nvGrpSpPr>
              <p:grpSpPr bwMode="auto">
                <a:xfrm>
                  <a:off x="5128" y="2157"/>
                  <a:ext cx="131" cy="110"/>
                  <a:chOff x="5128" y="2157"/>
                  <a:chExt cx="131" cy="110"/>
                </a:xfrm>
              </p:grpSpPr>
              <p:sp>
                <p:nvSpPr>
                  <p:cNvPr id="60" name="Freeform 71"/>
                  <p:cNvSpPr>
                    <a:spLocks/>
                  </p:cNvSpPr>
                  <p:nvPr/>
                </p:nvSpPr>
                <p:spPr bwMode="auto">
                  <a:xfrm>
                    <a:off x="5129" y="2181"/>
                    <a:ext cx="20" cy="62"/>
                  </a:xfrm>
                  <a:custGeom>
                    <a:avLst/>
                    <a:gdLst>
                      <a:gd name="T0" fmla="*/ 14 w 81"/>
                      <a:gd name="T1" fmla="*/ 0 h 248"/>
                      <a:gd name="T2" fmla="*/ 7 w 81"/>
                      <a:gd name="T3" fmla="*/ 24 h 248"/>
                      <a:gd name="T4" fmla="*/ 4 w 81"/>
                      <a:gd name="T5" fmla="*/ 46 h 248"/>
                      <a:gd name="T6" fmla="*/ 0 w 81"/>
                      <a:gd name="T7" fmla="*/ 76 h 248"/>
                      <a:gd name="T8" fmla="*/ 0 w 81"/>
                      <a:gd name="T9" fmla="*/ 96 h 248"/>
                      <a:gd name="T10" fmla="*/ 0 w 81"/>
                      <a:gd name="T11" fmla="*/ 119 h 248"/>
                      <a:gd name="T12" fmla="*/ 6 w 81"/>
                      <a:gd name="T13" fmla="*/ 149 h 248"/>
                      <a:gd name="T14" fmla="*/ 14 w 81"/>
                      <a:gd name="T15" fmla="*/ 181 h 248"/>
                      <a:gd name="T16" fmla="*/ 23 w 81"/>
                      <a:gd name="T17" fmla="*/ 203 h 248"/>
                      <a:gd name="T18" fmla="*/ 32 w 81"/>
                      <a:gd name="T19" fmla="*/ 224 h 248"/>
                      <a:gd name="T20" fmla="*/ 45 w 81"/>
                      <a:gd name="T21" fmla="*/ 237 h 248"/>
                      <a:gd name="T22" fmla="*/ 60 w 81"/>
                      <a:gd name="T23" fmla="*/ 246 h 248"/>
                      <a:gd name="T24" fmla="*/ 73 w 81"/>
                      <a:gd name="T25" fmla="*/ 248 h 248"/>
                      <a:gd name="T26" fmla="*/ 78 w 81"/>
                      <a:gd name="T27" fmla="*/ 232 h 248"/>
                      <a:gd name="T28" fmla="*/ 79 w 81"/>
                      <a:gd name="T29" fmla="*/ 219 h 248"/>
                      <a:gd name="T30" fmla="*/ 81 w 81"/>
                      <a:gd name="T31" fmla="*/ 197 h 248"/>
                      <a:gd name="T32" fmla="*/ 81 w 81"/>
                      <a:gd name="T33" fmla="*/ 177 h 248"/>
                      <a:gd name="T34" fmla="*/ 76 w 81"/>
                      <a:gd name="T35" fmla="*/ 126 h 248"/>
                      <a:gd name="T36" fmla="*/ 45 w 81"/>
                      <a:gd name="T37" fmla="*/ 14 h 248"/>
                      <a:gd name="T38" fmla="*/ 28 w 81"/>
                      <a:gd name="T39" fmla="*/ 2 h 248"/>
                      <a:gd name="T40" fmla="*/ 14 w 81"/>
                      <a:gd name="T4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248">
                        <a:moveTo>
                          <a:pt x="14" y="0"/>
                        </a:moveTo>
                        <a:lnTo>
                          <a:pt x="7" y="24"/>
                        </a:lnTo>
                        <a:lnTo>
                          <a:pt x="4" y="46"/>
                        </a:lnTo>
                        <a:lnTo>
                          <a:pt x="0" y="76"/>
                        </a:lnTo>
                        <a:lnTo>
                          <a:pt x="0" y="96"/>
                        </a:lnTo>
                        <a:lnTo>
                          <a:pt x="0" y="119"/>
                        </a:lnTo>
                        <a:lnTo>
                          <a:pt x="6" y="149"/>
                        </a:lnTo>
                        <a:lnTo>
                          <a:pt x="14" y="181"/>
                        </a:lnTo>
                        <a:lnTo>
                          <a:pt x="23" y="203"/>
                        </a:lnTo>
                        <a:lnTo>
                          <a:pt x="32" y="224"/>
                        </a:lnTo>
                        <a:lnTo>
                          <a:pt x="45" y="237"/>
                        </a:lnTo>
                        <a:lnTo>
                          <a:pt x="60" y="246"/>
                        </a:lnTo>
                        <a:lnTo>
                          <a:pt x="73" y="248"/>
                        </a:lnTo>
                        <a:lnTo>
                          <a:pt x="78" y="232"/>
                        </a:lnTo>
                        <a:lnTo>
                          <a:pt x="79" y="219"/>
                        </a:lnTo>
                        <a:lnTo>
                          <a:pt x="81" y="197"/>
                        </a:lnTo>
                        <a:lnTo>
                          <a:pt x="81" y="177"/>
                        </a:lnTo>
                        <a:lnTo>
                          <a:pt x="76" y="126"/>
                        </a:lnTo>
                        <a:lnTo>
                          <a:pt x="45" y="14"/>
                        </a:lnTo>
                        <a:lnTo>
                          <a:pt x="28" y="2"/>
                        </a:lnTo>
                        <a:lnTo>
                          <a:pt x="14" y="0"/>
                        </a:lnTo>
                        <a:close/>
                      </a:path>
                    </a:pathLst>
                  </a:custGeom>
                  <a:solidFill>
                    <a:srgbClr val="202020"/>
                  </a:solidFill>
                  <a:ln w="9525" cmpd="sng">
                    <a:solidFill>
                      <a:srgbClr val="000000"/>
                    </a:solidFill>
                    <a:prstDash val="solid"/>
                    <a:round/>
                    <a:headEnd/>
                    <a:tailEnd/>
                  </a:ln>
                </p:spPr>
                <p:txBody>
                  <a:bodyPr/>
                  <a:lstStyle/>
                  <a:p>
                    <a:endParaRPr lang="en-US"/>
                  </a:p>
                </p:txBody>
              </p:sp>
              <p:grpSp>
                <p:nvGrpSpPr>
                  <p:cNvPr id="61" name="Group 72"/>
                  <p:cNvGrpSpPr>
                    <a:grpSpLocks/>
                  </p:cNvGrpSpPr>
                  <p:nvPr/>
                </p:nvGrpSpPr>
                <p:grpSpPr bwMode="auto">
                  <a:xfrm>
                    <a:off x="5128" y="2157"/>
                    <a:ext cx="131" cy="110"/>
                    <a:chOff x="5128" y="2157"/>
                    <a:chExt cx="131" cy="110"/>
                  </a:xfrm>
                </p:grpSpPr>
                <p:sp>
                  <p:nvSpPr>
                    <p:cNvPr id="62" name="Freeform 73"/>
                    <p:cNvSpPr>
                      <a:spLocks/>
                    </p:cNvSpPr>
                    <p:nvPr/>
                  </p:nvSpPr>
                  <p:spPr bwMode="auto">
                    <a:xfrm>
                      <a:off x="5128" y="2161"/>
                      <a:ext cx="63" cy="72"/>
                    </a:xfrm>
                    <a:custGeom>
                      <a:avLst/>
                      <a:gdLst>
                        <a:gd name="T0" fmla="*/ 249 w 249"/>
                        <a:gd name="T1" fmla="*/ 0 h 288"/>
                        <a:gd name="T2" fmla="*/ 12 w 249"/>
                        <a:gd name="T3" fmla="*/ 89 h 288"/>
                        <a:gd name="T4" fmla="*/ 4 w 249"/>
                        <a:gd name="T5" fmla="*/ 140 h 288"/>
                        <a:gd name="T6" fmla="*/ 0 w 249"/>
                        <a:gd name="T7" fmla="*/ 187 h 288"/>
                        <a:gd name="T8" fmla="*/ 11 w 249"/>
                        <a:gd name="T9" fmla="*/ 241 h 288"/>
                        <a:gd name="T10" fmla="*/ 32 w 249"/>
                        <a:gd name="T11" fmla="*/ 288 h 288"/>
                        <a:gd name="T12" fmla="*/ 116 w 249"/>
                        <a:gd name="T13" fmla="*/ 222 h 288"/>
                        <a:gd name="T14" fmla="*/ 211 w 249"/>
                        <a:gd name="T15" fmla="*/ 202 h 288"/>
                        <a:gd name="T16" fmla="*/ 249 w 24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88">
                          <a:moveTo>
                            <a:pt x="249" y="0"/>
                          </a:moveTo>
                          <a:lnTo>
                            <a:pt x="12" y="89"/>
                          </a:lnTo>
                          <a:lnTo>
                            <a:pt x="4" y="140"/>
                          </a:lnTo>
                          <a:lnTo>
                            <a:pt x="0" y="187"/>
                          </a:lnTo>
                          <a:lnTo>
                            <a:pt x="11" y="241"/>
                          </a:lnTo>
                          <a:lnTo>
                            <a:pt x="32" y="288"/>
                          </a:lnTo>
                          <a:lnTo>
                            <a:pt x="116" y="222"/>
                          </a:lnTo>
                          <a:lnTo>
                            <a:pt x="211" y="202"/>
                          </a:lnTo>
                          <a:lnTo>
                            <a:pt x="249" y="0"/>
                          </a:lnTo>
                          <a:close/>
                        </a:path>
                      </a:pathLst>
                    </a:custGeom>
                    <a:solidFill>
                      <a:srgbClr val="FFC080"/>
                    </a:solidFill>
                    <a:ln w="9525" cmpd="sng">
                      <a:solidFill>
                        <a:srgbClr val="000000"/>
                      </a:solidFill>
                      <a:prstDash val="solid"/>
                      <a:round/>
                      <a:headEnd/>
                      <a:tailEnd/>
                    </a:ln>
                  </p:spPr>
                  <p:txBody>
                    <a:bodyPr/>
                    <a:lstStyle/>
                    <a:p>
                      <a:endParaRPr lang="en-US"/>
                    </a:p>
                  </p:txBody>
                </p:sp>
                <p:sp>
                  <p:nvSpPr>
                    <p:cNvPr id="63" name="Freeform 74"/>
                    <p:cNvSpPr>
                      <a:spLocks/>
                    </p:cNvSpPr>
                    <p:nvPr/>
                  </p:nvSpPr>
                  <p:spPr bwMode="auto">
                    <a:xfrm>
                      <a:off x="5158" y="2157"/>
                      <a:ext cx="101" cy="110"/>
                    </a:xfrm>
                    <a:custGeom>
                      <a:avLst/>
                      <a:gdLst>
                        <a:gd name="T0" fmla="*/ 32 w 405"/>
                        <a:gd name="T1" fmla="*/ 70 h 441"/>
                        <a:gd name="T2" fmla="*/ 64 w 405"/>
                        <a:gd name="T3" fmla="*/ 52 h 441"/>
                        <a:gd name="T4" fmla="*/ 98 w 405"/>
                        <a:gd name="T5" fmla="*/ 39 h 441"/>
                        <a:gd name="T6" fmla="*/ 137 w 405"/>
                        <a:gd name="T7" fmla="*/ 10 h 441"/>
                        <a:gd name="T8" fmla="*/ 173 w 405"/>
                        <a:gd name="T9" fmla="*/ 0 h 441"/>
                        <a:gd name="T10" fmla="*/ 203 w 405"/>
                        <a:gd name="T11" fmla="*/ 10 h 441"/>
                        <a:gd name="T12" fmla="*/ 233 w 405"/>
                        <a:gd name="T13" fmla="*/ 23 h 441"/>
                        <a:gd name="T14" fmla="*/ 284 w 405"/>
                        <a:gd name="T15" fmla="*/ 27 h 441"/>
                        <a:gd name="T16" fmla="*/ 327 w 405"/>
                        <a:gd name="T17" fmla="*/ 21 h 441"/>
                        <a:gd name="T18" fmla="*/ 361 w 405"/>
                        <a:gd name="T19" fmla="*/ 15 h 441"/>
                        <a:gd name="T20" fmla="*/ 390 w 405"/>
                        <a:gd name="T21" fmla="*/ 27 h 441"/>
                        <a:gd name="T22" fmla="*/ 394 w 405"/>
                        <a:gd name="T23" fmla="*/ 44 h 441"/>
                        <a:gd name="T24" fmla="*/ 383 w 405"/>
                        <a:gd name="T25" fmla="*/ 65 h 441"/>
                        <a:gd name="T26" fmla="*/ 318 w 405"/>
                        <a:gd name="T27" fmla="*/ 79 h 441"/>
                        <a:gd name="T28" fmla="*/ 262 w 405"/>
                        <a:gd name="T29" fmla="*/ 93 h 441"/>
                        <a:gd name="T30" fmla="*/ 254 w 405"/>
                        <a:gd name="T31" fmla="*/ 121 h 441"/>
                        <a:gd name="T32" fmla="*/ 284 w 405"/>
                        <a:gd name="T33" fmla="*/ 192 h 441"/>
                        <a:gd name="T34" fmla="*/ 344 w 405"/>
                        <a:gd name="T35" fmla="*/ 254 h 441"/>
                        <a:gd name="T36" fmla="*/ 380 w 405"/>
                        <a:gd name="T37" fmla="*/ 284 h 441"/>
                        <a:gd name="T38" fmla="*/ 400 w 405"/>
                        <a:gd name="T39" fmla="*/ 301 h 441"/>
                        <a:gd name="T40" fmla="*/ 405 w 405"/>
                        <a:gd name="T41" fmla="*/ 322 h 441"/>
                        <a:gd name="T42" fmla="*/ 396 w 405"/>
                        <a:gd name="T43" fmla="*/ 337 h 441"/>
                        <a:gd name="T44" fmla="*/ 370 w 405"/>
                        <a:gd name="T45" fmla="*/ 340 h 441"/>
                        <a:gd name="T46" fmla="*/ 333 w 405"/>
                        <a:gd name="T47" fmla="*/ 311 h 441"/>
                        <a:gd name="T48" fmla="*/ 254 w 405"/>
                        <a:gd name="T49" fmla="*/ 245 h 441"/>
                        <a:gd name="T50" fmla="*/ 243 w 405"/>
                        <a:gd name="T51" fmla="*/ 241 h 441"/>
                        <a:gd name="T52" fmla="*/ 280 w 405"/>
                        <a:gd name="T53" fmla="*/ 291 h 441"/>
                        <a:gd name="T54" fmla="*/ 305 w 405"/>
                        <a:gd name="T55" fmla="*/ 319 h 441"/>
                        <a:gd name="T56" fmla="*/ 346 w 405"/>
                        <a:gd name="T57" fmla="*/ 354 h 441"/>
                        <a:gd name="T58" fmla="*/ 349 w 405"/>
                        <a:gd name="T59" fmla="*/ 379 h 441"/>
                        <a:gd name="T60" fmla="*/ 335 w 405"/>
                        <a:gd name="T61" fmla="*/ 394 h 441"/>
                        <a:gd name="T62" fmla="*/ 308 w 405"/>
                        <a:gd name="T63" fmla="*/ 394 h 441"/>
                        <a:gd name="T64" fmla="*/ 265 w 405"/>
                        <a:gd name="T65" fmla="*/ 357 h 441"/>
                        <a:gd name="T66" fmla="*/ 190 w 405"/>
                        <a:gd name="T67" fmla="*/ 263 h 441"/>
                        <a:gd name="T68" fmla="*/ 217 w 405"/>
                        <a:gd name="T69" fmla="*/ 315 h 441"/>
                        <a:gd name="T70" fmla="*/ 231 w 405"/>
                        <a:gd name="T71" fmla="*/ 349 h 441"/>
                        <a:gd name="T72" fmla="*/ 263 w 405"/>
                        <a:gd name="T73" fmla="*/ 396 h 441"/>
                        <a:gd name="T74" fmla="*/ 269 w 405"/>
                        <a:gd name="T75" fmla="*/ 418 h 441"/>
                        <a:gd name="T76" fmla="*/ 259 w 405"/>
                        <a:gd name="T77" fmla="*/ 436 h 441"/>
                        <a:gd name="T78" fmla="*/ 236 w 405"/>
                        <a:gd name="T79" fmla="*/ 440 h 441"/>
                        <a:gd name="T80" fmla="*/ 182 w 405"/>
                        <a:gd name="T81" fmla="*/ 369 h 441"/>
                        <a:gd name="T82" fmla="*/ 138 w 405"/>
                        <a:gd name="T83" fmla="*/ 271 h 441"/>
                        <a:gd name="T84" fmla="*/ 127 w 405"/>
                        <a:gd name="T85" fmla="*/ 265 h 441"/>
                        <a:gd name="T86" fmla="*/ 129 w 405"/>
                        <a:gd name="T87" fmla="*/ 301 h 441"/>
                        <a:gd name="T88" fmla="*/ 130 w 405"/>
                        <a:gd name="T89" fmla="*/ 358 h 441"/>
                        <a:gd name="T90" fmla="*/ 129 w 405"/>
                        <a:gd name="T91" fmla="*/ 409 h 441"/>
                        <a:gd name="T92" fmla="*/ 116 w 405"/>
                        <a:gd name="T93" fmla="*/ 424 h 441"/>
                        <a:gd name="T94" fmla="*/ 95 w 405"/>
                        <a:gd name="T95" fmla="*/ 426 h 441"/>
                        <a:gd name="T96" fmla="*/ 83 w 405"/>
                        <a:gd name="T97" fmla="*/ 410 h 441"/>
                        <a:gd name="T98" fmla="*/ 84 w 405"/>
                        <a:gd name="T99" fmla="*/ 353 h 441"/>
                        <a:gd name="T100" fmla="*/ 80 w 405"/>
                        <a:gd name="T101" fmla="*/ 282 h 441"/>
                        <a:gd name="T102" fmla="*/ 70 w 405"/>
                        <a:gd name="T103" fmla="*/ 250 h 441"/>
                        <a:gd name="T104" fmla="*/ 1 w 405"/>
                        <a:gd name="T105" fmla="*/ 143 h 441"/>
                        <a:gd name="T106" fmla="*/ 7 w 405"/>
                        <a:gd name="T107" fmla="*/ 102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5" h="441">
                          <a:moveTo>
                            <a:pt x="20" y="84"/>
                          </a:moveTo>
                          <a:lnTo>
                            <a:pt x="32" y="70"/>
                          </a:lnTo>
                          <a:lnTo>
                            <a:pt x="47" y="58"/>
                          </a:lnTo>
                          <a:lnTo>
                            <a:pt x="64" y="52"/>
                          </a:lnTo>
                          <a:lnTo>
                            <a:pt x="88" y="47"/>
                          </a:lnTo>
                          <a:lnTo>
                            <a:pt x="98" y="39"/>
                          </a:lnTo>
                          <a:lnTo>
                            <a:pt x="115" y="26"/>
                          </a:lnTo>
                          <a:lnTo>
                            <a:pt x="137" y="10"/>
                          </a:lnTo>
                          <a:lnTo>
                            <a:pt x="160" y="1"/>
                          </a:lnTo>
                          <a:lnTo>
                            <a:pt x="173" y="0"/>
                          </a:lnTo>
                          <a:lnTo>
                            <a:pt x="186" y="2"/>
                          </a:lnTo>
                          <a:lnTo>
                            <a:pt x="203" y="10"/>
                          </a:lnTo>
                          <a:lnTo>
                            <a:pt x="219" y="18"/>
                          </a:lnTo>
                          <a:lnTo>
                            <a:pt x="233" y="23"/>
                          </a:lnTo>
                          <a:lnTo>
                            <a:pt x="252" y="27"/>
                          </a:lnTo>
                          <a:lnTo>
                            <a:pt x="284" y="27"/>
                          </a:lnTo>
                          <a:lnTo>
                            <a:pt x="305" y="26"/>
                          </a:lnTo>
                          <a:lnTo>
                            <a:pt x="327" y="21"/>
                          </a:lnTo>
                          <a:lnTo>
                            <a:pt x="348" y="15"/>
                          </a:lnTo>
                          <a:lnTo>
                            <a:pt x="361" y="15"/>
                          </a:lnTo>
                          <a:lnTo>
                            <a:pt x="376" y="19"/>
                          </a:lnTo>
                          <a:lnTo>
                            <a:pt x="390" y="27"/>
                          </a:lnTo>
                          <a:lnTo>
                            <a:pt x="394" y="35"/>
                          </a:lnTo>
                          <a:lnTo>
                            <a:pt x="394" y="44"/>
                          </a:lnTo>
                          <a:lnTo>
                            <a:pt x="393" y="57"/>
                          </a:lnTo>
                          <a:lnTo>
                            <a:pt x="383" y="65"/>
                          </a:lnTo>
                          <a:lnTo>
                            <a:pt x="347" y="67"/>
                          </a:lnTo>
                          <a:lnTo>
                            <a:pt x="318" y="79"/>
                          </a:lnTo>
                          <a:lnTo>
                            <a:pt x="270" y="89"/>
                          </a:lnTo>
                          <a:lnTo>
                            <a:pt x="262" y="93"/>
                          </a:lnTo>
                          <a:lnTo>
                            <a:pt x="254" y="108"/>
                          </a:lnTo>
                          <a:lnTo>
                            <a:pt x="254" y="121"/>
                          </a:lnTo>
                          <a:lnTo>
                            <a:pt x="266" y="160"/>
                          </a:lnTo>
                          <a:lnTo>
                            <a:pt x="284" y="192"/>
                          </a:lnTo>
                          <a:lnTo>
                            <a:pt x="307" y="222"/>
                          </a:lnTo>
                          <a:lnTo>
                            <a:pt x="344" y="254"/>
                          </a:lnTo>
                          <a:lnTo>
                            <a:pt x="369" y="278"/>
                          </a:lnTo>
                          <a:lnTo>
                            <a:pt x="380" y="284"/>
                          </a:lnTo>
                          <a:lnTo>
                            <a:pt x="390" y="292"/>
                          </a:lnTo>
                          <a:lnTo>
                            <a:pt x="400" y="301"/>
                          </a:lnTo>
                          <a:lnTo>
                            <a:pt x="405" y="311"/>
                          </a:lnTo>
                          <a:lnTo>
                            <a:pt x="405" y="322"/>
                          </a:lnTo>
                          <a:lnTo>
                            <a:pt x="402" y="332"/>
                          </a:lnTo>
                          <a:lnTo>
                            <a:pt x="396" y="337"/>
                          </a:lnTo>
                          <a:lnTo>
                            <a:pt x="384" y="341"/>
                          </a:lnTo>
                          <a:lnTo>
                            <a:pt x="370" y="340"/>
                          </a:lnTo>
                          <a:lnTo>
                            <a:pt x="358" y="332"/>
                          </a:lnTo>
                          <a:lnTo>
                            <a:pt x="333" y="311"/>
                          </a:lnTo>
                          <a:lnTo>
                            <a:pt x="289" y="282"/>
                          </a:lnTo>
                          <a:lnTo>
                            <a:pt x="254" y="245"/>
                          </a:lnTo>
                          <a:lnTo>
                            <a:pt x="249" y="240"/>
                          </a:lnTo>
                          <a:lnTo>
                            <a:pt x="243" y="241"/>
                          </a:lnTo>
                          <a:lnTo>
                            <a:pt x="245" y="252"/>
                          </a:lnTo>
                          <a:lnTo>
                            <a:pt x="280" y="291"/>
                          </a:lnTo>
                          <a:lnTo>
                            <a:pt x="292" y="304"/>
                          </a:lnTo>
                          <a:lnTo>
                            <a:pt x="305" y="319"/>
                          </a:lnTo>
                          <a:lnTo>
                            <a:pt x="332" y="340"/>
                          </a:lnTo>
                          <a:lnTo>
                            <a:pt x="346" y="354"/>
                          </a:lnTo>
                          <a:lnTo>
                            <a:pt x="351" y="366"/>
                          </a:lnTo>
                          <a:lnTo>
                            <a:pt x="349" y="379"/>
                          </a:lnTo>
                          <a:lnTo>
                            <a:pt x="344" y="388"/>
                          </a:lnTo>
                          <a:lnTo>
                            <a:pt x="335" y="394"/>
                          </a:lnTo>
                          <a:lnTo>
                            <a:pt x="323" y="397"/>
                          </a:lnTo>
                          <a:lnTo>
                            <a:pt x="308" y="394"/>
                          </a:lnTo>
                          <a:lnTo>
                            <a:pt x="298" y="388"/>
                          </a:lnTo>
                          <a:lnTo>
                            <a:pt x="265" y="357"/>
                          </a:lnTo>
                          <a:lnTo>
                            <a:pt x="244" y="331"/>
                          </a:lnTo>
                          <a:lnTo>
                            <a:pt x="190" y="263"/>
                          </a:lnTo>
                          <a:lnTo>
                            <a:pt x="209" y="292"/>
                          </a:lnTo>
                          <a:lnTo>
                            <a:pt x="217" y="315"/>
                          </a:lnTo>
                          <a:lnTo>
                            <a:pt x="222" y="327"/>
                          </a:lnTo>
                          <a:lnTo>
                            <a:pt x="231" y="349"/>
                          </a:lnTo>
                          <a:lnTo>
                            <a:pt x="255" y="384"/>
                          </a:lnTo>
                          <a:lnTo>
                            <a:pt x="263" y="396"/>
                          </a:lnTo>
                          <a:lnTo>
                            <a:pt x="268" y="407"/>
                          </a:lnTo>
                          <a:lnTo>
                            <a:pt x="269" y="418"/>
                          </a:lnTo>
                          <a:lnTo>
                            <a:pt x="266" y="427"/>
                          </a:lnTo>
                          <a:lnTo>
                            <a:pt x="259" y="436"/>
                          </a:lnTo>
                          <a:lnTo>
                            <a:pt x="250" y="441"/>
                          </a:lnTo>
                          <a:lnTo>
                            <a:pt x="236" y="440"/>
                          </a:lnTo>
                          <a:lnTo>
                            <a:pt x="226" y="436"/>
                          </a:lnTo>
                          <a:lnTo>
                            <a:pt x="182" y="369"/>
                          </a:lnTo>
                          <a:lnTo>
                            <a:pt x="158" y="314"/>
                          </a:lnTo>
                          <a:lnTo>
                            <a:pt x="138" y="271"/>
                          </a:lnTo>
                          <a:lnTo>
                            <a:pt x="134" y="265"/>
                          </a:lnTo>
                          <a:lnTo>
                            <a:pt x="127" y="265"/>
                          </a:lnTo>
                          <a:lnTo>
                            <a:pt x="125" y="270"/>
                          </a:lnTo>
                          <a:lnTo>
                            <a:pt x="129" y="301"/>
                          </a:lnTo>
                          <a:lnTo>
                            <a:pt x="131" y="326"/>
                          </a:lnTo>
                          <a:lnTo>
                            <a:pt x="130" y="358"/>
                          </a:lnTo>
                          <a:lnTo>
                            <a:pt x="130" y="401"/>
                          </a:lnTo>
                          <a:lnTo>
                            <a:pt x="129" y="409"/>
                          </a:lnTo>
                          <a:lnTo>
                            <a:pt x="124" y="417"/>
                          </a:lnTo>
                          <a:lnTo>
                            <a:pt x="116" y="424"/>
                          </a:lnTo>
                          <a:lnTo>
                            <a:pt x="105" y="427"/>
                          </a:lnTo>
                          <a:lnTo>
                            <a:pt x="95" y="426"/>
                          </a:lnTo>
                          <a:lnTo>
                            <a:pt x="88" y="420"/>
                          </a:lnTo>
                          <a:lnTo>
                            <a:pt x="83" y="410"/>
                          </a:lnTo>
                          <a:lnTo>
                            <a:pt x="82" y="385"/>
                          </a:lnTo>
                          <a:lnTo>
                            <a:pt x="84" y="353"/>
                          </a:lnTo>
                          <a:lnTo>
                            <a:pt x="84" y="326"/>
                          </a:lnTo>
                          <a:lnTo>
                            <a:pt x="80" y="282"/>
                          </a:lnTo>
                          <a:lnTo>
                            <a:pt x="76" y="265"/>
                          </a:lnTo>
                          <a:lnTo>
                            <a:pt x="70" y="250"/>
                          </a:lnTo>
                          <a:lnTo>
                            <a:pt x="29" y="188"/>
                          </a:lnTo>
                          <a:lnTo>
                            <a:pt x="1" y="143"/>
                          </a:lnTo>
                          <a:lnTo>
                            <a:pt x="0" y="124"/>
                          </a:lnTo>
                          <a:lnTo>
                            <a:pt x="7" y="102"/>
                          </a:lnTo>
                          <a:lnTo>
                            <a:pt x="20" y="84"/>
                          </a:lnTo>
                          <a:close/>
                        </a:path>
                      </a:pathLst>
                    </a:custGeom>
                    <a:solidFill>
                      <a:srgbClr val="FFC080"/>
                    </a:solidFill>
                    <a:ln w="9525" cmpd="sng">
                      <a:solidFill>
                        <a:srgbClr val="000000"/>
                      </a:solidFill>
                      <a:prstDash val="solid"/>
                      <a:round/>
                      <a:headEnd/>
                      <a:tailEnd/>
                    </a:ln>
                  </p:spPr>
                  <p:txBody>
                    <a:bodyPr/>
                    <a:lstStyle/>
                    <a:p>
                      <a:endParaRPr lang="en-US"/>
                    </a:p>
                  </p:txBody>
                </p:sp>
              </p:grpSp>
            </p:grpSp>
            <p:sp>
              <p:nvSpPr>
                <p:cNvPr id="59" name="Arc 75"/>
                <p:cNvSpPr>
                  <a:spLocks/>
                </p:cNvSpPr>
                <p:nvPr/>
              </p:nvSpPr>
              <p:spPr bwMode="auto">
                <a:xfrm>
                  <a:off x="5187" y="2173"/>
                  <a:ext cx="11" cy="21"/>
                </a:xfrm>
                <a:custGeom>
                  <a:avLst/>
                  <a:gdLst>
                    <a:gd name="G0" fmla="+- 21600 0 0"/>
                    <a:gd name="G1" fmla="+- 4120 0 0"/>
                    <a:gd name="G2" fmla="+- 21600 0 0"/>
                    <a:gd name="T0" fmla="*/ 26685 w 26685"/>
                    <a:gd name="T1" fmla="*/ 25113 h 25720"/>
                    <a:gd name="T2" fmla="*/ 396 w 26685"/>
                    <a:gd name="T3" fmla="*/ 0 h 25720"/>
                    <a:gd name="T4" fmla="*/ 21600 w 26685"/>
                    <a:gd name="T5" fmla="*/ 4120 h 25720"/>
                  </a:gdLst>
                  <a:ahLst/>
                  <a:cxnLst>
                    <a:cxn ang="0">
                      <a:pos x="T0" y="T1"/>
                    </a:cxn>
                    <a:cxn ang="0">
                      <a:pos x="T2" y="T3"/>
                    </a:cxn>
                    <a:cxn ang="0">
                      <a:pos x="T4" y="T5"/>
                    </a:cxn>
                  </a:cxnLst>
                  <a:rect l="0" t="0" r="r" b="b"/>
                  <a:pathLst>
                    <a:path w="26685" h="25720" fill="none" extrusionOk="0">
                      <a:moveTo>
                        <a:pt x="26684" y="25112"/>
                      </a:moveTo>
                      <a:cubicBezTo>
                        <a:pt x="25020" y="25516"/>
                        <a:pt x="23313" y="25720"/>
                        <a:pt x="21600" y="25720"/>
                      </a:cubicBezTo>
                      <a:cubicBezTo>
                        <a:pt x="9670" y="25720"/>
                        <a:pt x="0" y="16049"/>
                        <a:pt x="0" y="4120"/>
                      </a:cubicBezTo>
                      <a:cubicBezTo>
                        <a:pt x="0" y="2737"/>
                        <a:pt x="132" y="1357"/>
                        <a:pt x="396" y="0"/>
                      </a:cubicBezTo>
                    </a:path>
                    <a:path w="26685" h="25720" stroke="0" extrusionOk="0">
                      <a:moveTo>
                        <a:pt x="26684" y="25112"/>
                      </a:moveTo>
                      <a:cubicBezTo>
                        <a:pt x="25020" y="25516"/>
                        <a:pt x="23313" y="25720"/>
                        <a:pt x="21600" y="25720"/>
                      </a:cubicBezTo>
                      <a:cubicBezTo>
                        <a:pt x="9670" y="25720"/>
                        <a:pt x="0" y="16049"/>
                        <a:pt x="0" y="4120"/>
                      </a:cubicBezTo>
                      <a:cubicBezTo>
                        <a:pt x="0" y="2737"/>
                        <a:pt x="132" y="1357"/>
                        <a:pt x="396" y="0"/>
                      </a:cubicBezTo>
                      <a:lnTo>
                        <a:pt x="21600" y="412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 name="Line 76"/>
              <p:cNvSpPr>
                <a:spLocks noChangeShapeType="1"/>
              </p:cNvSpPr>
              <p:nvPr/>
            </p:nvSpPr>
            <p:spPr bwMode="auto">
              <a:xfrm>
                <a:off x="2814" y="2532"/>
                <a:ext cx="15" cy="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7"/>
              <p:cNvSpPr>
                <a:spLocks noChangeShapeType="1"/>
              </p:cNvSpPr>
              <p:nvPr/>
            </p:nvSpPr>
            <p:spPr bwMode="auto">
              <a:xfrm flipV="1">
                <a:off x="2947" y="2541"/>
                <a:ext cx="15"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8"/>
              <p:cNvSpPr>
                <a:spLocks noChangeShapeType="1"/>
              </p:cNvSpPr>
              <p:nvPr/>
            </p:nvSpPr>
            <p:spPr bwMode="auto">
              <a:xfrm>
                <a:off x="2842" y="2465"/>
                <a:ext cx="9"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9"/>
              <p:cNvSpPr>
                <a:spLocks noChangeShapeType="1"/>
              </p:cNvSpPr>
              <p:nvPr/>
            </p:nvSpPr>
            <p:spPr bwMode="auto">
              <a:xfrm flipH="1">
                <a:off x="2926" y="2469"/>
                <a:ext cx="8"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0"/>
              <p:cNvSpPr>
                <a:spLocks noChangeShapeType="1"/>
              </p:cNvSpPr>
              <p:nvPr/>
            </p:nvSpPr>
            <p:spPr bwMode="auto">
              <a:xfrm>
                <a:off x="2888" y="2452"/>
                <a:ext cx="1" cy="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1"/>
              <p:cNvSpPr>
                <a:spLocks noChangeShapeType="1"/>
              </p:cNvSpPr>
              <p:nvPr/>
            </p:nvSpPr>
            <p:spPr bwMode="auto">
              <a:xfrm>
                <a:off x="2822" y="2498"/>
                <a:ext cx="12"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2"/>
              <p:cNvSpPr>
                <a:spLocks noChangeShapeType="1"/>
              </p:cNvSpPr>
              <p:nvPr/>
            </p:nvSpPr>
            <p:spPr bwMode="auto">
              <a:xfrm flipH="1">
                <a:off x="2949" y="2502"/>
                <a:ext cx="11"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83"/>
              <p:cNvSpPr>
                <a:spLocks noChangeShapeType="1"/>
              </p:cNvSpPr>
              <p:nvPr/>
            </p:nvSpPr>
            <p:spPr bwMode="auto">
              <a:xfrm flipH="1">
                <a:off x="2823" y="2573"/>
                <a:ext cx="1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84"/>
              <p:cNvSpPr>
                <a:spLocks noChangeShapeType="1"/>
              </p:cNvSpPr>
              <p:nvPr/>
            </p:nvSpPr>
            <p:spPr bwMode="auto">
              <a:xfrm>
                <a:off x="2945" y="2572"/>
                <a:ext cx="14"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7" name="Picture 85" desc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 y="2544"/>
              <a:ext cx="1008" cy="7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6"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2" y="2544"/>
              <a:ext cx="768" cy="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440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AE16C5-7D36-589B-FFE0-65EBF01107A9}"/>
              </a:ext>
            </a:extLst>
          </p:cNvPr>
          <p:cNvPicPr>
            <a:picLocks noChangeAspect="1"/>
          </p:cNvPicPr>
          <p:nvPr/>
        </p:nvPicPr>
        <p:blipFill>
          <a:blip r:embed="rId2"/>
          <a:stretch>
            <a:fillRect/>
          </a:stretch>
        </p:blipFill>
        <p:spPr>
          <a:xfrm>
            <a:off x="924548" y="888015"/>
            <a:ext cx="7631601" cy="5571067"/>
          </a:xfrm>
          <a:prstGeom prst="rect">
            <a:avLst/>
          </a:prstGeom>
        </p:spPr>
      </p:pic>
      <p:sp>
        <p:nvSpPr>
          <p:cNvPr id="4" name="Slide Number Placeholder 3">
            <a:extLst>
              <a:ext uri="{FF2B5EF4-FFF2-40B4-BE49-F238E27FC236}">
                <a16:creationId xmlns:a16="http://schemas.microsoft.com/office/drawing/2014/main" id="{24F3CAD1-E802-7DEC-CF0E-539BFAF38022}"/>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100</a:t>
            </a:fld>
            <a:endParaRPr lang="en-US" sz="1200" spc="-5">
              <a:solidFill>
                <a:schemeClr val="tx1">
                  <a:tint val="75000"/>
                </a:schemeClr>
              </a:solidFill>
              <a:latin typeface="+mn-lt"/>
              <a:cs typeface="+mn-cs"/>
            </a:endParaRPr>
          </a:p>
        </p:txBody>
      </p:sp>
      <p:sp>
        <p:nvSpPr>
          <p:cNvPr id="3" name="TextBox 2">
            <a:extLst>
              <a:ext uri="{FF2B5EF4-FFF2-40B4-BE49-F238E27FC236}">
                <a16:creationId xmlns:a16="http://schemas.microsoft.com/office/drawing/2014/main" id="{F5B69B6A-496D-1DF1-A180-7388C3343B09}"/>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3069862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77707"/>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779548" y="1077997"/>
            <a:ext cx="8245182" cy="4895419"/>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thành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(Component view)</a:t>
            </a:r>
          </a:p>
          <a:p>
            <a:pPr algn="just">
              <a:lnSpc>
                <a:spcPct val="150000"/>
              </a:lnSpc>
              <a:buFont typeface="Wingdings" panose="05000000000000000000" pitchFamily="2" charset="2"/>
              <a:buChar char="v"/>
            </a:pP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b="1" dirty="0">
                <a:solidFill>
                  <a:schemeClr val="accent5">
                    <a:lumMod val="10000"/>
                  </a:schemeClr>
                </a:solidFill>
                <a:latin typeface="Times New Roman" pitchFamily="18" charset="0"/>
                <a:cs typeface="Times New Roman" pitchFamily="18" charset="0"/>
              </a:rPr>
              <a:t>Component view</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nhìn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theo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đun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chương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con,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con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hành</a:t>
            </a:r>
            <a:r>
              <a:rPr kumimoji="1" lang="en-US" altLang="en-US" sz="2400" b="0" dirty="0">
                <a:solidFill>
                  <a:schemeClr val="accent5">
                    <a:lumMod val="10000"/>
                  </a:schemeClr>
                </a:solidFill>
                <a:latin typeface="Times New Roman" pitchFamily="18" charset="0"/>
                <a:cs typeface="Times New Roman" pitchFamily="18" charset="0"/>
              </a:rPr>
              <a:t> vi </a:t>
            </a:r>
            <a:r>
              <a:rPr kumimoji="1" lang="en-US" altLang="en-US" sz="2400" b="0" dirty="0" err="1">
                <a:solidFill>
                  <a:schemeClr val="accent5">
                    <a:lumMod val="10000"/>
                  </a:schemeClr>
                </a:solidFill>
                <a:latin typeface="Times New Roman" pitchFamily="18" charset="0"/>
                <a:cs typeface="Times New Roman" pitchFamily="18" charset="0"/>
              </a:rPr>
              <a:t>thực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đó</a:t>
            </a:r>
            <a:r>
              <a:rPr kumimoji="1" lang="en-US" altLang="en-US" sz="2400" b="0" dirty="0">
                <a:solidFill>
                  <a:schemeClr val="accent5">
                    <a:lumMod val="10000"/>
                  </a:schemeClr>
                </a:solidFill>
                <a:latin typeface="Times New Roman" pitchFamily="18" charset="0"/>
                <a:cs typeface="Times New Roman" pitchFamily="18" charset="0"/>
              </a:rPr>
              <a:t>.</a:t>
            </a:r>
          </a:p>
          <a:p>
            <a:pPr algn="just">
              <a:lnSpc>
                <a:spcPct val="150000"/>
              </a:lnSpc>
              <a:buFont typeface="Wingdings" panose="05000000000000000000" pitchFamily="2" charset="2"/>
              <a:buChar char="v"/>
            </a:pP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1" dirty="0">
                <a:solidFill>
                  <a:schemeClr val="accent5">
                    <a:lumMod val="10000"/>
                  </a:schemeClr>
                </a:solidFill>
                <a:latin typeface="Times New Roman" pitchFamily="18" charset="0"/>
                <a:cs typeface="Times New Roman" pitchFamily="18" charset="0"/>
              </a:rPr>
              <a:t>Component view </a:t>
            </a:r>
            <a:r>
              <a:rPr kumimoji="1" lang="en-US" altLang="en-US" sz="2400" b="0" dirty="0" err="1">
                <a:solidFill>
                  <a:schemeClr val="accent5">
                    <a:lumMod val="10000"/>
                  </a:schemeClr>
                </a:solidFill>
                <a:latin typeface="Times New Roman" pitchFamily="18" charset="0"/>
                <a:cs typeface="Times New Roman" pitchFamily="18" charset="0"/>
              </a:rPr>
              <a:t>xác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định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đun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hay </a:t>
            </a:r>
            <a:r>
              <a:rPr kumimoji="1" lang="en-US" altLang="en-US" sz="2400" b="0" dirty="0" err="1">
                <a:solidFill>
                  <a:schemeClr val="accent5">
                    <a:lumMod val="10000"/>
                  </a:schemeClr>
                </a:solidFill>
                <a:latin typeface="Times New Roman" pitchFamily="18" charset="0"/>
                <a:cs typeface="Times New Roman" pitchFamily="18" charset="0"/>
              </a:rPr>
              <a:t>tệp</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chương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sự</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liên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giữa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chúng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để</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tổ</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chức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mềm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thể</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biểu</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đồ</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i="1" dirty="0">
                <a:solidFill>
                  <a:schemeClr val="accent5">
                    <a:lumMod val="10000"/>
                  </a:schemeClr>
                </a:solidFill>
                <a:latin typeface="Times New Roman" pitchFamily="18" charset="0"/>
                <a:cs typeface="Times New Roman" pitchFamily="18" charset="0"/>
              </a:rPr>
              <a:t>Component Diagram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gói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i="1" dirty="0">
                <a:solidFill>
                  <a:schemeClr val="accent5">
                    <a:lumMod val="10000"/>
                  </a:schemeClr>
                </a:solidFill>
                <a:latin typeface="Times New Roman" pitchFamily="18" charset="0"/>
                <a:cs typeface="Times New Roman" pitchFamily="18" charset="0"/>
              </a:rPr>
              <a:t>Package)</a:t>
            </a:r>
            <a:r>
              <a:rPr kumimoji="1" lang="en-US" sz="2400" b="0" dirty="0">
                <a:solidFill>
                  <a:schemeClr val="accent5">
                    <a:lumMod val="10000"/>
                  </a:schemeClr>
                </a:solidFill>
                <a:latin typeface="Times New Roman" pitchFamily="18" charset="0"/>
                <a:cs typeface="Times New Roman" pitchFamily="18" charset="0"/>
              </a:rPr>
              <a:t>.</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101</a:t>
            </a:fld>
            <a:endParaRPr lang="en-US">
              <a:solidFill>
                <a:srgbClr val="000066"/>
              </a:solidFill>
            </a:endParaRPr>
          </a:p>
        </p:txBody>
      </p:sp>
    </p:spTree>
    <p:extLst>
      <p:ext uri="{BB962C8B-B14F-4D97-AF65-F5344CB8AC3E}">
        <p14:creationId xmlns:p14="http://schemas.microsoft.com/office/powerpoint/2010/main" val="4054042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43066"/>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952500" y="1087937"/>
            <a:ext cx="8092722" cy="5183654"/>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thành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(Component view)</a:t>
            </a:r>
          </a:p>
          <a:p>
            <a:pPr algn="just">
              <a:lnSpc>
                <a:spcPct val="150000"/>
              </a:lnSpc>
              <a:buFont typeface="Wingdings" panose="05000000000000000000" pitchFamily="2" charset="2"/>
              <a:buChar char="v"/>
            </a:pP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Biểu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đồ</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thành</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phần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0" dirty="0">
                <a:solidFill>
                  <a:schemeClr val="accent5">
                    <a:lumMod val="10000"/>
                  </a:schemeClr>
                </a:solidFill>
                <a:latin typeface="Times New Roman" pitchFamily="18" charset="0"/>
                <a:cs typeface="Times New Roman" pitchFamily="18" charset="0"/>
              </a:rPr>
              <a:t>(</a:t>
            </a:r>
            <a:r>
              <a:rPr kumimoji="1" lang="en-US" altLang="en-US" sz="2400" b="0" i="1" dirty="0">
                <a:solidFill>
                  <a:schemeClr val="accent5">
                    <a:lumMod val="10000"/>
                  </a:schemeClr>
                </a:solidFill>
                <a:latin typeface="Times New Roman" pitchFamily="18" charset="0"/>
                <a:cs typeface="Times New Roman" pitchFamily="18" charset="0"/>
              </a:rPr>
              <a:t>Component Diagram):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cấu</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trúc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bao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gồm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nguồn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nhị</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phân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thư</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thực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102</a:t>
            </a:fld>
            <a:endParaRPr lang="en-US">
              <a:solidFill>
                <a:srgbClr val="000066"/>
              </a:solidFill>
            </a:endParaRPr>
          </a:p>
        </p:txBody>
      </p:sp>
      <p:pic>
        <p:nvPicPr>
          <p:cNvPr id="5" name="Picture 4"/>
          <p:cNvPicPr>
            <a:picLocks noChangeAspect="1"/>
          </p:cNvPicPr>
          <p:nvPr/>
        </p:nvPicPr>
        <p:blipFill>
          <a:blip r:embed="rId3"/>
          <a:stretch>
            <a:fillRect/>
          </a:stretch>
        </p:blipFill>
        <p:spPr>
          <a:xfrm>
            <a:off x="2415822" y="3810000"/>
            <a:ext cx="6629400" cy="2284806"/>
          </a:xfrm>
          <a:prstGeom prst="rect">
            <a:avLst/>
          </a:prstGeom>
        </p:spPr>
      </p:pic>
    </p:spTree>
    <p:extLst>
      <p:ext uri="{BB962C8B-B14F-4D97-AF65-F5344CB8AC3E}">
        <p14:creationId xmlns:p14="http://schemas.microsoft.com/office/powerpoint/2010/main" val="2955841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97585"/>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1127416" y="1326476"/>
            <a:ext cx="7847619" cy="4796028"/>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khai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(Deployment view)</a:t>
            </a:r>
          </a:p>
          <a:p>
            <a:pPr algn="just">
              <a:lnSpc>
                <a:spcPct val="150000"/>
              </a:lnSpc>
              <a:buFont typeface="Wingdings" panose="05000000000000000000" pitchFamily="2" charset="2"/>
              <a:buChar char="v"/>
            </a:pPr>
            <a:r>
              <a:rPr kumimoji="1" lang="en-US" altLang="en-US" sz="2400" b="1" dirty="0">
                <a:solidFill>
                  <a:schemeClr val="accent5">
                    <a:lumMod val="10000"/>
                  </a:schemeClr>
                </a:solidFill>
                <a:latin typeface="Times New Roman" pitchFamily="18" charset="0"/>
                <a:cs typeface="Times New Roman" pitchFamily="18" charset="0"/>
              </a:rPr>
              <a:t>Deployment view</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sự</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phân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bổ</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tài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tài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nguyên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nhiệm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vụ</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những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nào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máy</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nào</a:t>
            </a:r>
            <a:r>
              <a:rPr kumimoji="1" lang="en-US" altLang="en-US" sz="2400" b="0" dirty="0">
                <a:solidFill>
                  <a:schemeClr val="accent5">
                    <a:lumMod val="10000"/>
                  </a:schemeClr>
                </a:solidFill>
                <a:latin typeface="Times New Roman" pitchFamily="18" charset="0"/>
                <a:cs typeface="Times New Roman" pitchFamily="18" charset="0"/>
              </a:rPr>
              <a:t>. </a:t>
            </a:r>
          </a:p>
          <a:p>
            <a:pPr algn="just">
              <a:lnSpc>
                <a:spcPct val="150000"/>
              </a:lnSpc>
              <a:buFont typeface="Wingdings" panose="05000000000000000000" pitchFamily="2" charset="2"/>
              <a:buChar char="v"/>
            </a:pPr>
            <a:r>
              <a:rPr kumimoji="1" lang="en-US" altLang="en-US" sz="2400" b="1" dirty="0" err="1">
                <a:solidFill>
                  <a:schemeClr val="accent5">
                    <a:lumMod val="10000"/>
                  </a:schemeClr>
                </a:solidFill>
                <a:latin typeface="Times New Roman" pitchFamily="18" charset="0"/>
                <a:cs typeface="Times New Roman" pitchFamily="18" charset="0"/>
              </a:rPr>
              <a:t>Biểu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đồ</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triển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khai</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0" dirty="0">
                <a:solidFill>
                  <a:schemeClr val="accent5">
                    <a:lumMod val="10000"/>
                  </a:schemeClr>
                </a:solidFill>
                <a:latin typeface="Times New Roman" pitchFamily="18" charset="0"/>
                <a:cs typeface="Times New Roman" pitchFamily="18" charset="0"/>
              </a:rPr>
              <a:t>(</a:t>
            </a:r>
            <a:r>
              <a:rPr kumimoji="1" lang="en-US" altLang="en-US" sz="2400" b="0" i="1" dirty="0">
                <a:solidFill>
                  <a:schemeClr val="accent5">
                    <a:lumMod val="10000"/>
                  </a:schemeClr>
                </a:solidFill>
                <a:latin typeface="Times New Roman" pitchFamily="18" charset="0"/>
                <a:cs typeface="Times New Roman" pitchFamily="18" charset="0"/>
              </a:rPr>
              <a:t>Deployment Diagram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bố</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trí</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theo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kiến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trúc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thiết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kế</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sz="2400" b="0" dirty="0">
                <a:solidFill>
                  <a:schemeClr val="accent5">
                    <a:lumMod val="10000"/>
                  </a:schemeClr>
                </a:solidFill>
                <a:latin typeface="Times New Roman" pitchFamily="18" charset="0"/>
                <a:cs typeface="Times New Roman" pitchFamily="18" charset="0"/>
              </a:rPr>
              <a:t>.</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103</a:t>
            </a:fld>
            <a:endParaRPr lang="en-US">
              <a:solidFill>
                <a:srgbClr val="000066"/>
              </a:solidFill>
            </a:endParaRPr>
          </a:p>
        </p:txBody>
      </p:sp>
    </p:spTree>
    <p:extLst>
      <p:ext uri="{BB962C8B-B14F-4D97-AF65-F5344CB8AC3E}">
        <p14:creationId xmlns:p14="http://schemas.microsoft.com/office/powerpoint/2010/main" val="2685029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57843" y="1048179"/>
            <a:ext cx="8373236" cy="506438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lnSpc>
                <a:spcPct val="150000"/>
              </a:lnSpc>
              <a:buFont typeface="Wingdings" panose="05000000000000000000" pitchFamily="2" charset="2"/>
              <a:buChar char="v"/>
            </a:pPr>
            <a:r>
              <a:rPr kumimoji="1" lang="en-US" altLang="en-US" sz="2400" b="1" dirty="0">
                <a:latin typeface="Times New Roman" pitchFamily="18" charset="0"/>
                <a:cs typeface="Times New Roman" pitchFamily="18" charset="0"/>
              </a:rPr>
              <a:t>Rational Rose</a:t>
            </a:r>
            <a:r>
              <a:rPr kumimoji="1" lang="en-US" alt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là một công cụ lập mô hình trực quan mạnh trợ giúp phân</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tích và thiết kế các hệ thống phần mềm hướng đối tượng.</a:t>
            </a:r>
            <a:r>
              <a:rPr kumimoji="1" lang="en-US" sz="2400" b="0" dirty="0">
                <a:latin typeface="Times New Roman" pitchFamily="18" charset="0"/>
                <a:cs typeface="Times New Roman" pitchFamily="18" charset="0"/>
              </a:rPr>
              <a:t> </a:t>
            </a:r>
            <a:r>
              <a:rPr kumimoji="1" lang="en-US" sz="2400" b="0" dirty="0" err="1">
                <a:latin typeface="Times New Roman" pitchFamily="18" charset="0"/>
                <a:cs typeface="Times New Roman" pitchFamily="18" charset="0"/>
              </a:rPr>
              <a:t>Nó</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được dùng để</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lập mô hình hệ thống trước khi viết mã (code)</a:t>
            </a:r>
            <a:r>
              <a:rPr kumimoji="1" lang="en-US" altLang="en-US" sz="2400" b="0" dirty="0">
                <a:latin typeface="Times New Roman" pitchFamily="18" charset="0"/>
                <a:cs typeface="Times New Roman" pitchFamily="18" charset="0"/>
              </a:rPr>
              <a:t>. </a:t>
            </a:r>
          </a:p>
          <a:p>
            <a:pPr marL="358775" lvl="1" indent="-358775" algn="just">
              <a:lnSpc>
                <a:spcPct val="150000"/>
              </a:lnSpc>
              <a:buFont typeface="Wingdings" panose="05000000000000000000" pitchFamily="2" charset="2"/>
              <a:buChar char="v"/>
            </a:pPr>
            <a:r>
              <a:rPr lang="vi-VN" spc="-10" dirty="0">
                <a:latin typeface="Times New Roman" panose="02020603050405020304" pitchFamily="18" charset="0"/>
                <a:cs typeface="Times New Roman" panose="02020603050405020304" pitchFamily="18" charset="0"/>
              </a:rPr>
              <a:t>Một mô hình Rose chứa đựng các sơ đồ</a:t>
            </a:r>
            <a:r>
              <a:rPr lang="en-US" spc="-10" dirty="0">
                <a:latin typeface="Times New Roman" panose="02020603050405020304" pitchFamily="18" charset="0"/>
                <a:cs typeface="Times New Roman" panose="02020603050405020304" pitchFamily="18" charset="0"/>
              </a:rPr>
              <a:t> </a:t>
            </a:r>
            <a:r>
              <a:rPr lang="vi-VN" spc="-10" dirty="0">
                <a:latin typeface="Times New Roman" panose="02020603050405020304" pitchFamily="18" charset="0"/>
                <a:cs typeface="Times New Roman" panose="02020603050405020304" pitchFamily="18" charset="0"/>
              </a:rPr>
              <a:t>khác nhau cho phép các thành viên trong nhóm đề án xem hệ thống từ các</a:t>
            </a:r>
            <a:r>
              <a:rPr lang="en-US" spc="-10" dirty="0">
                <a:latin typeface="Times New Roman" panose="02020603050405020304" pitchFamily="18" charset="0"/>
                <a:cs typeface="Times New Roman" panose="02020603050405020304" pitchFamily="18" charset="0"/>
              </a:rPr>
              <a:t> </a:t>
            </a:r>
            <a:r>
              <a:rPr lang="vi-VN" spc="-10" dirty="0">
                <a:latin typeface="Times New Roman" panose="02020603050405020304" pitchFamily="18" charset="0"/>
                <a:cs typeface="Times New Roman" panose="02020603050405020304" pitchFamily="18" charset="0"/>
              </a:rPr>
              <a:t>góc nhìn khác nhau như: khách hàng, nhà thiết kế, quản trị đề án</a:t>
            </a:r>
            <a:r>
              <a:rPr lang="en-US" spc="-10" dirty="0">
                <a:latin typeface="Times New Roman" panose="02020603050405020304" pitchFamily="18" charset="0"/>
                <a:cs typeface="Times New Roman" panose="02020603050405020304" pitchFamily="18" charset="0"/>
              </a:rPr>
              <a:t>, ...</a:t>
            </a:r>
            <a:endParaRPr lang="vi-VN" altLang="en-US" spc="-1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104</a:t>
            </a:fld>
            <a:endParaRPr lang="en-US">
              <a:solidFill>
                <a:srgbClr val="000066"/>
              </a:solidFill>
            </a:endParaRPr>
          </a:p>
        </p:txBody>
      </p:sp>
    </p:spTree>
    <p:extLst>
      <p:ext uri="{BB962C8B-B14F-4D97-AF65-F5344CB8AC3E}">
        <p14:creationId xmlns:p14="http://schemas.microsoft.com/office/powerpoint/2010/main" val="1413108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346" y="17770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978607"/>
            <a:ext cx="8121926" cy="5094202"/>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lnSpc>
                <a:spcPct val="150000"/>
              </a:lnSpc>
              <a:buFont typeface="Wingdings" panose="05000000000000000000" pitchFamily="2" charset="2"/>
              <a:buChar char="v"/>
            </a:pPr>
            <a:r>
              <a:rPr kumimoji="1" lang="en-US" altLang="en-US" sz="2400" b="1" dirty="0">
                <a:solidFill>
                  <a:schemeClr val="accent5">
                    <a:lumMod val="10000"/>
                  </a:schemeClr>
                </a:solidFill>
                <a:latin typeface="Times New Roman" pitchFamily="18" charset="0"/>
                <a:cs typeface="Times New Roman" pitchFamily="18" charset="0"/>
              </a:rPr>
              <a:t>Rational Rose</a:t>
            </a:r>
            <a:r>
              <a:rPr kumimoji="1" lang="en-US" altLang="en-US" b="0" dirty="0">
                <a:solidFill>
                  <a:schemeClr val="accent5">
                    <a:lumMod val="10000"/>
                  </a:schemeClr>
                </a:solidFill>
                <a:latin typeface="Times New Roman" pitchFamily="18" charset="0"/>
                <a:cs typeface="Times New Roman" pitchFamily="18" charset="0"/>
              </a:rPr>
              <a:t>: </a:t>
            </a:r>
            <a:r>
              <a:rPr kumimoji="1" lang="en-US" altLang="en-US" sz="2400" dirty="0">
                <a:solidFill>
                  <a:schemeClr val="accent5">
                    <a:lumMod val="10000"/>
                  </a:schemeClr>
                </a:solidFill>
                <a:latin typeface="Times New Roman" pitchFamily="18" charset="0"/>
                <a:cs typeface="Times New Roman" pitchFamily="18" charset="0"/>
              </a:rPr>
              <a:t>l</a:t>
            </a:r>
            <a:r>
              <a:rPr kumimoji="1" lang="vi-VN" sz="2400" dirty="0">
                <a:solidFill>
                  <a:schemeClr val="accent5">
                    <a:lumMod val="10000"/>
                  </a:schemeClr>
                </a:solidFill>
                <a:latin typeface="Times New Roman" pitchFamily="18" charset="0"/>
                <a:cs typeface="Times New Roman" pitchFamily="18" charset="0"/>
              </a:rPr>
              <a:t>à ngôn ngữ chuẩn phù hợp với các lược đồ trong UML</a:t>
            </a:r>
            <a:r>
              <a:rPr kumimoji="1" lang="en-US" sz="24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kumimoji="1" lang="en-US" sz="2200" dirty="0">
                <a:solidFill>
                  <a:schemeClr val="accent5">
                    <a:lumMod val="10000"/>
                  </a:schemeClr>
                </a:solidFill>
                <a:latin typeface="Times New Roman" pitchFamily="18" charset="0"/>
                <a:cs typeface="Times New Roman" pitchFamily="18" charset="0"/>
              </a:rPr>
              <a:t>B</a:t>
            </a:r>
            <a:r>
              <a:rPr kumimoji="1" lang="vi-VN" sz="2200" dirty="0">
                <a:solidFill>
                  <a:schemeClr val="accent5">
                    <a:lumMod val="10000"/>
                  </a:schemeClr>
                </a:solidFill>
                <a:latin typeface="Times New Roman" pitchFamily="18" charset="0"/>
                <a:cs typeface="Times New Roman" pitchFamily="18" charset="0"/>
              </a:rPr>
              <a:t>ao gồm tất cả các sơ đồ UML, các actor, các use case, các đối tượng,</a:t>
            </a:r>
            <a:r>
              <a:rPr kumimoji="1" lang="en-US" sz="2200" dirty="0">
                <a:solidFill>
                  <a:schemeClr val="accent5">
                    <a:lumMod val="10000"/>
                  </a:schemeClr>
                </a:solidFill>
                <a:latin typeface="Times New Roman" pitchFamily="18" charset="0"/>
                <a:cs typeface="Times New Roman" pitchFamily="18" charset="0"/>
              </a:rPr>
              <a:t> </a:t>
            </a:r>
            <a:r>
              <a:rPr kumimoji="1" lang="vi-VN" sz="2200" dirty="0">
                <a:solidFill>
                  <a:schemeClr val="accent5">
                    <a:lumMod val="10000"/>
                  </a:schemeClr>
                </a:solidFill>
                <a:latin typeface="Times New Roman" pitchFamily="18" charset="0"/>
                <a:cs typeface="Times New Roman" pitchFamily="18" charset="0"/>
              </a:rPr>
              <a:t>các lớp, các thành phần…</a:t>
            </a:r>
            <a:endParaRPr kumimoji="1" lang="en-US" sz="2200"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dirty="0">
                <a:solidFill>
                  <a:schemeClr val="accent5">
                    <a:lumMod val="10000"/>
                  </a:schemeClr>
                </a:solidFill>
                <a:latin typeface="Times New Roman" pitchFamily="18" charset="0"/>
                <a:cs typeface="Times New Roman" pitchFamily="18" charset="0"/>
              </a:rPr>
              <a:t>M</a:t>
            </a:r>
            <a:r>
              <a:rPr kumimoji="1" lang="vi-VN" sz="2200" dirty="0">
                <a:solidFill>
                  <a:schemeClr val="accent5">
                    <a:lumMod val="10000"/>
                  </a:schemeClr>
                </a:solidFill>
                <a:latin typeface="Times New Roman" pitchFamily="18" charset="0"/>
                <a:cs typeface="Times New Roman" pitchFamily="18" charset="0"/>
              </a:rPr>
              <a:t>ô tả chi tiết nội dung mà hệ thống sẽ gộp và</a:t>
            </a:r>
            <a:r>
              <a:rPr kumimoji="1" lang="en-US" sz="2200" dirty="0">
                <a:solidFill>
                  <a:schemeClr val="accent5">
                    <a:lumMod val="10000"/>
                  </a:schemeClr>
                </a:solidFill>
                <a:latin typeface="Times New Roman" pitchFamily="18" charset="0"/>
                <a:cs typeface="Times New Roman" pitchFamily="18" charset="0"/>
              </a:rPr>
              <a:t> </a:t>
            </a:r>
            <a:r>
              <a:rPr kumimoji="1" lang="vi-VN" sz="2200" dirty="0">
                <a:solidFill>
                  <a:schemeClr val="accent5">
                    <a:lumMod val="10000"/>
                  </a:schemeClr>
                </a:solidFill>
                <a:latin typeface="Times New Roman" pitchFamily="18" charset="0"/>
                <a:cs typeface="Times New Roman" pitchFamily="18" charset="0"/>
              </a:rPr>
              <a:t>cách nó sẽ làm việc</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lang="en-US" sz="2200" spc="-5" dirty="0">
                <a:latin typeface="Times New Roman"/>
                <a:cs typeface="Times New Roman"/>
              </a:rPr>
              <a:t>P</a:t>
            </a:r>
            <a:r>
              <a:rPr lang="vi-VN" sz="2200" spc="-5" dirty="0">
                <a:latin typeface="Times New Roman"/>
                <a:cs typeface="Times New Roman"/>
              </a:rPr>
              <a:t>hù hợp </a:t>
            </a:r>
            <a:r>
              <a:rPr lang="vi-VN" sz="2200" dirty="0">
                <a:latin typeface="Times New Roman"/>
                <a:cs typeface="Times New Roman"/>
              </a:rPr>
              <a:t>với </a:t>
            </a:r>
            <a:r>
              <a:rPr lang="vi-VN" sz="2200" spc="-10" dirty="0">
                <a:latin typeface="Times New Roman"/>
                <a:cs typeface="Times New Roman"/>
              </a:rPr>
              <a:t>sự </a:t>
            </a:r>
            <a:r>
              <a:rPr lang="vi-VN" sz="2200" dirty="0">
                <a:latin typeface="Times New Roman"/>
                <a:cs typeface="Times New Roman"/>
              </a:rPr>
              <a:t>kế </a:t>
            </a:r>
            <a:r>
              <a:rPr lang="vi-VN" sz="2200" spc="-5" dirty="0">
                <a:latin typeface="Times New Roman"/>
                <a:cs typeface="Times New Roman"/>
              </a:rPr>
              <a:t>thừa của các </a:t>
            </a:r>
            <a:r>
              <a:rPr lang="vi-VN" sz="2200" dirty="0">
                <a:latin typeface="Times New Roman"/>
                <a:cs typeface="Times New Roman"/>
              </a:rPr>
              <a:t>hệ thống </a:t>
            </a:r>
            <a:r>
              <a:rPr lang="vi-VN" sz="2200" spc="-5" dirty="0">
                <a:latin typeface="Times New Roman"/>
                <a:cs typeface="Times New Roman"/>
              </a:rPr>
              <a:t>hướng </a:t>
            </a:r>
            <a:r>
              <a:rPr lang="vi-VN" sz="2200" dirty="0">
                <a:latin typeface="Times New Roman"/>
                <a:cs typeface="Times New Roman"/>
              </a:rPr>
              <a:t>đối</a:t>
            </a:r>
            <a:r>
              <a:rPr lang="vi-VN" sz="2200" spc="-10" dirty="0">
                <a:latin typeface="Times New Roman"/>
                <a:cs typeface="Times New Roman"/>
              </a:rPr>
              <a:t> </a:t>
            </a:r>
            <a:r>
              <a:rPr lang="vi-VN" sz="2200" spc="-5" dirty="0">
                <a:latin typeface="Times New Roman"/>
                <a:cs typeface="Times New Roman"/>
              </a:rPr>
              <a:t>tượng</a:t>
            </a:r>
            <a:r>
              <a:rPr lang="en-US" sz="2200" spc="-5" dirty="0">
                <a:latin typeface="Times New Roman"/>
                <a:cs typeface="Times New Roman"/>
              </a:rPr>
              <a:t>.</a:t>
            </a:r>
          </a:p>
          <a:p>
            <a:pPr lvl="1" algn="just">
              <a:lnSpc>
                <a:spcPct val="150000"/>
              </a:lnSpc>
              <a:buFont typeface="Wingdings" panose="05000000000000000000" pitchFamily="2" charset="2"/>
              <a:buChar char="§"/>
            </a:pPr>
            <a:r>
              <a:rPr lang="vi-VN" sz="2200" spc="-10" dirty="0">
                <a:latin typeface="Times New Roman"/>
                <a:cs typeface="Times New Roman"/>
              </a:rPr>
              <a:t>Các </a:t>
            </a:r>
            <a:r>
              <a:rPr lang="vi-VN" sz="2200" spc="-15" dirty="0">
                <a:latin typeface="Times New Roman"/>
                <a:cs typeface="Times New Roman"/>
              </a:rPr>
              <a:t>mô </a:t>
            </a:r>
            <a:r>
              <a:rPr lang="vi-VN" sz="2200" dirty="0">
                <a:latin typeface="Times New Roman"/>
                <a:cs typeface="Times New Roman"/>
              </a:rPr>
              <a:t>hình </a:t>
            </a:r>
            <a:r>
              <a:rPr lang="vi-VN" sz="2200" spc="-5" dirty="0">
                <a:latin typeface="Times New Roman"/>
                <a:cs typeface="Times New Roman"/>
              </a:rPr>
              <a:t>duy trì sự đồng </a:t>
            </a:r>
            <a:r>
              <a:rPr lang="vi-VN" sz="2200" dirty="0">
                <a:latin typeface="Times New Roman"/>
                <a:cs typeface="Times New Roman"/>
              </a:rPr>
              <a:t>bộ hóa </a:t>
            </a:r>
            <a:r>
              <a:rPr lang="vi-VN" sz="2200" spc="-5" dirty="0">
                <a:latin typeface="Times New Roman"/>
                <a:cs typeface="Times New Roman"/>
              </a:rPr>
              <a:t>trong suốt vòng đời phát</a:t>
            </a:r>
            <a:r>
              <a:rPr lang="vi-VN" sz="2200" spc="105" dirty="0">
                <a:latin typeface="Times New Roman"/>
                <a:cs typeface="Times New Roman"/>
              </a:rPr>
              <a:t> </a:t>
            </a:r>
            <a:r>
              <a:rPr lang="vi-VN" sz="2200" spc="-5" dirty="0">
                <a:latin typeface="Times New Roman"/>
                <a:cs typeface="Times New Roman"/>
              </a:rPr>
              <a:t>triển</a:t>
            </a:r>
            <a:endParaRPr lang="vi-VN" sz="2200"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105</a:t>
            </a:fld>
            <a:endParaRPr lang="en-US">
              <a:solidFill>
                <a:srgbClr val="000066"/>
              </a:solidFill>
            </a:endParaRPr>
          </a:p>
        </p:txBody>
      </p:sp>
    </p:spTree>
    <p:extLst>
      <p:ext uri="{BB962C8B-B14F-4D97-AF65-F5344CB8AC3E}">
        <p14:creationId xmlns:p14="http://schemas.microsoft.com/office/powerpoint/2010/main" val="40114274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6776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844640" y="990600"/>
            <a:ext cx="8223161" cy="5464175"/>
          </a:xfrm>
        </p:spPr>
        <p:txBody>
          <a:bodyPr/>
          <a:lstStyle/>
          <a:p>
            <a:pPr marL="0" indent="0" algn="just">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buFont typeface="Wingdings" panose="05000000000000000000" pitchFamily="2" charset="2"/>
              <a:buChar char="v"/>
            </a:pPr>
            <a:r>
              <a:rPr kumimoji="1" lang="en-US" altLang="en-US" sz="2400" dirty="0" err="1">
                <a:solidFill>
                  <a:schemeClr val="accent5">
                    <a:lumMod val="10000"/>
                  </a:schemeClr>
                </a:solidFill>
                <a:latin typeface="Times New Roman" pitchFamily="18" charset="0"/>
                <a:cs typeface="Times New Roman" pitchFamily="18" charset="0"/>
              </a:rPr>
              <a:t>Các</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phiên</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bản</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khác</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nhau</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của</a:t>
            </a:r>
            <a:r>
              <a:rPr kumimoji="1" lang="en-US" altLang="en-US" sz="2400" dirty="0">
                <a:solidFill>
                  <a:schemeClr val="accent5">
                    <a:lumMod val="10000"/>
                  </a:schemeClr>
                </a:solidFill>
                <a:latin typeface="Times New Roman" pitchFamily="18" charset="0"/>
                <a:cs typeface="Times New Roman" pitchFamily="18" charset="0"/>
              </a:rPr>
              <a:t> Rose</a:t>
            </a:r>
            <a:r>
              <a:rPr kumimoji="1" lang="en-US" altLang="en-US" sz="2400" b="0" dirty="0">
                <a:solidFill>
                  <a:schemeClr val="accent5">
                    <a:lumMod val="10000"/>
                  </a:schemeClr>
                </a:solidFill>
                <a:latin typeface="Times New Roman" pitchFamily="18" charset="0"/>
                <a:cs typeface="Times New Roman" pitchFamily="18" charset="0"/>
              </a:rPr>
              <a:t>:</a:t>
            </a:r>
            <a:endParaRPr kumimoji="1" lang="en-US" sz="2400"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rPr>
              <a:t>Rose Modeler</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cho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phép</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tạo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mô</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hình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hệ</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thống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nhưng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không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hỗ</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tiến</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trình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phát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sinh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hoặc</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thiết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kế</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kỹ</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thuật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đảo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ngược</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rPr>
              <a:t>Rose Professional</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cho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phép</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phát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sinh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trong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một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ngôn</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ngữ</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lang="en-US" sz="2200" b="1" i="1" spc="-5" dirty="0">
                <a:latin typeface="Times New Roman"/>
                <a:cs typeface="Times New Roman"/>
              </a:rPr>
              <a:t>Rose Enterprise</a:t>
            </a:r>
            <a:r>
              <a:rPr lang="en-US" sz="2200" spc="-5" dirty="0">
                <a:latin typeface="Times New Roman"/>
                <a:cs typeface="Times New Roman"/>
              </a:rPr>
              <a:t>: </a:t>
            </a:r>
            <a:r>
              <a:rPr lang="en-US" sz="2200" spc="-5" dirty="0" err="1">
                <a:latin typeface="Times New Roman"/>
                <a:cs typeface="Times New Roman"/>
              </a:rPr>
              <a:t>cho</a:t>
            </a:r>
            <a:r>
              <a:rPr lang="en-US" sz="2200" spc="-5" dirty="0">
                <a:latin typeface="Times New Roman"/>
                <a:cs typeface="Times New Roman"/>
              </a:rPr>
              <a:t> </a:t>
            </a:r>
            <a:r>
              <a:rPr lang="en-US" sz="2200" spc="-5" dirty="0" err="1">
                <a:latin typeface="Times New Roman"/>
                <a:cs typeface="Times New Roman"/>
              </a:rPr>
              <a:t>phép</a:t>
            </a:r>
            <a:r>
              <a:rPr lang="en-US" sz="2200" spc="-5" dirty="0">
                <a:latin typeface="Times New Roman"/>
                <a:cs typeface="Times New Roman"/>
              </a:rPr>
              <a:t> </a:t>
            </a:r>
            <a:r>
              <a:rPr lang="en-US" sz="2200" spc="-5" dirty="0" err="1">
                <a:latin typeface="Times New Roman"/>
                <a:cs typeface="Times New Roman"/>
              </a:rPr>
              <a:t>phát</a:t>
            </a:r>
            <a:r>
              <a:rPr lang="en-US" sz="2200" spc="-5" dirty="0">
                <a:latin typeface="Times New Roman"/>
                <a:cs typeface="Times New Roman"/>
              </a:rPr>
              <a:t> </a:t>
            </a:r>
            <a:r>
              <a:rPr lang="en-US" sz="2200" spc="-5" dirty="0" err="1">
                <a:latin typeface="Times New Roman"/>
                <a:cs typeface="Times New Roman"/>
              </a:rPr>
              <a:t>sinh</a:t>
            </a:r>
            <a:r>
              <a:rPr lang="en-US" sz="2200" spc="-5" dirty="0">
                <a:latin typeface="Times New Roman"/>
                <a:cs typeface="Times New Roman"/>
              </a:rPr>
              <a:t> </a:t>
            </a:r>
            <a:r>
              <a:rPr lang="en-US" sz="2200" spc="-5" dirty="0" err="1">
                <a:latin typeface="Times New Roman"/>
                <a:cs typeface="Times New Roman"/>
              </a:rPr>
              <a:t>mã</a:t>
            </a:r>
            <a:r>
              <a:rPr lang="en-US" sz="2200" spc="-5" dirty="0">
                <a:latin typeface="Times New Roman"/>
                <a:cs typeface="Times New Roman"/>
              </a:rPr>
              <a:t> </a:t>
            </a:r>
            <a:r>
              <a:rPr lang="en-US" sz="2200" spc="-5" dirty="0" err="1">
                <a:latin typeface="Times New Roman"/>
                <a:cs typeface="Times New Roman"/>
              </a:rPr>
              <a:t>cho</a:t>
            </a:r>
            <a:r>
              <a:rPr lang="en-US" sz="2200" spc="-5" dirty="0">
                <a:latin typeface="Times New Roman"/>
                <a:cs typeface="Times New Roman"/>
              </a:rPr>
              <a:t> C++, Java, Ada, </a:t>
            </a:r>
            <a:r>
              <a:rPr lang="en-US" sz="2200" spc="-5" dirty="0" err="1">
                <a:latin typeface="Times New Roman"/>
                <a:cs typeface="Times New Roman"/>
              </a:rPr>
              <a:t>Corba</a:t>
            </a:r>
            <a:r>
              <a:rPr lang="en-US" sz="2200" spc="-5" dirty="0">
                <a:latin typeface="Times New Roman"/>
                <a:cs typeface="Times New Roman"/>
              </a:rPr>
              <a:t>, Visual Basic, Oracle, … </a:t>
            </a:r>
            <a:r>
              <a:rPr lang="en-US" sz="2200" spc="-5" dirty="0" err="1">
                <a:latin typeface="Times New Roman"/>
                <a:cs typeface="Times New Roman"/>
              </a:rPr>
              <a:t>Một</a:t>
            </a:r>
            <a:r>
              <a:rPr lang="en-US" sz="2200" spc="-5" dirty="0">
                <a:latin typeface="Times New Roman"/>
                <a:cs typeface="Times New Roman"/>
              </a:rPr>
              <a:t> </a:t>
            </a:r>
            <a:r>
              <a:rPr lang="en-US" sz="2200" spc="-5" dirty="0" err="1">
                <a:latin typeface="Times New Roman"/>
                <a:cs typeface="Times New Roman"/>
              </a:rPr>
              <a:t>mô</a:t>
            </a:r>
            <a:r>
              <a:rPr lang="en-US" sz="2200" spc="-5" dirty="0">
                <a:latin typeface="Times New Roman"/>
                <a:cs typeface="Times New Roman"/>
              </a:rPr>
              <a:t> </a:t>
            </a:r>
            <a:r>
              <a:rPr lang="en-US" sz="2200" spc="-5" dirty="0" err="1">
                <a:latin typeface="Times New Roman"/>
                <a:cs typeface="Times New Roman"/>
              </a:rPr>
              <a:t>hình</a:t>
            </a:r>
            <a:r>
              <a:rPr lang="en-US" sz="2200" spc="-5" dirty="0">
                <a:latin typeface="Times New Roman"/>
                <a:cs typeface="Times New Roman"/>
              </a:rPr>
              <a:t> </a:t>
            </a:r>
            <a:r>
              <a:rPr lang="en-US" sz="2200" spc="-5" dirty="0" err="1">
                <a:latin typeface="Times New Roman"/>
                <a:cs typeface="Times New Roman"/>
              </a:rPr>
              <a:t>có</a:t>
            </a:r>
            <a:r>
              <a:rPr lang="en-US" sz="2200" spc="-5" dirty="0">
                <a:latin typeface="Times New Roman"/>
                <a:cs typeface="Times New Roman"/>
              </a:rPr>
              <a:t> </a:t>
            </a:r>
            <a:r>
              <a:rPr lang="en-US" sz="2200" spc="-5" dirty="0" err="1">
                <a:latin typeface="Times New Roman"/>
                <a:cs typeface="Times New Roman"/>
              </a:rPr>
              <a:t>thể</a:t>
            </a:r>
            <a:r>
              <a:rPr lang="en-US" sz="2200" spc="-5" dirty="0">
                <a:latin typeface="Times New Roman"/>
                <a:cs typeface="Times New Roman"/>
              </a:rPr>
              <a:t> </a:t>
            </a:r>
            <a:r>
              <a:rPr lang="en-US" sz="2200" spc="-5" dirty="0" err="1">
                <a:latin typeface="Times New Roman"/>
                <a:cs typeface="Times New Roman"/>
              </a:rPr>
              <a:t>có</a:t>
            </a:r>
            <a:r>
              <a:rPr lang="en-US" sz="2200" spc="-5" dirty="0">
                <a:latin typeface="Times New Roman"/>
                <a:cs typeface="Times New Roman"/>
              </a:rPr>
              <a:t> </a:t>
            </a:r>
            <a:r>
              <a:rPr lang="en-US" sz="2200" spc="-5" dirty="0" err="1">
                <a:latin typeface="Times New Roman"/>
                <a:cs typeface="Times New Roman"/>
              </a:rPr>
              <a:t>các</a:t>
            </a:r>
            <a:r>
              <a:rPr lang="en-US" sz="2200" spc="-5" dirty="0">
                <a:latin typeface="Times New Roman"/>
                <a:cs typeface="Times New Roman"/>
              </a:rPr>
              <a:t> </a:t>
            </a:r>
            <a:r>
              <a:rPr lang="en-US" sz="2200" spc="-5" dirty="0" err="1">
                <a:latin typeface="Times New Roman"/>
                <a:cs typeface="Times New Roman"/>
              </a:rPr>
              <a:t>thành</a:t>
            </a:r>
            <a:r>
              <a:rPr lang="en-US" sz="2200" spc="-5" dirty="0">
                <a:latin typeface="Times New Roman"/>
                <a:cs typeface="Times New Roman"/>
              </a:rPr>
              <a:t> </a:t>
            </a:r>
            <a:r>
              <a:rPr lang="en-US" sz="2200" spc="-5" dirty="0" err="1">
                <a:latin typeface="Times New Roman"/>
                <a:cs typeface="Times New Roman"/>
              </a:rPr>
              <a:t>phần</a:t>
            </a:r>
            <a:r>
              <a:rPr lang="en-US" sz="2200" spc="-5" dirty="0">
                <a:latin typeface="Times New Roman"/>
                <a:cs typeface="Times New Roman"/>
              </a:rPr>
              <a:t> </a:t>
            </a:r>
            <a:r>
              <a:rPr lang="en-US" sz="2200" spc="-5" dirty="0" err="1">
                <a:latin typeface="Times New Roman"/>
                <a:cs typeface="Times New Roman"/>
              </a:rPr>
              <a:t>được</a:t>
            </a:r>
            <a:r>
              <a:rPr lang="en-US" sz="2200" spc="-5" dirty="0">
                <a:latin typeface="Times New Roman"/>
                <a:cs typeface="Times New Roman"/>
              </a:rPr>
              <a:t> </a:t>
            </a:r>
            <a:r>
              <a:rPr lang="en-US" sz="2200" spc="-5" dirty="0" err="1">
                <a:latin typeface="Times New Roman"/>
                <a:cs typeface="Times New Roman"/>
              </a:rPr>
              <a:t>phát</a:t>
            </a:r>
            <a:r>
              <a:rPr lang="en-US" sz="2200" spc="-5" dirty="0">
                <a:latin typeface="Times New Roman"/>
                <a:cs typeface="Times New Roman"/>
              </a:rPr>
              <a:t> </a:t>
            </a:r>
            <a:r>
              <a:rPr lang="en-US" sz="2200" spc="-5" dirty="0" err="1">
                <a:latin typeface="Times New Roman"/>
                <a:cs typeface="Times New Roman"/>
              </a:rPr>
              <a:t>sinh</a:t>
            </a:r>
            <a:r>
              <a:rPr lang="en-US" sz="2200" spc="-5" dirty="0">
                <a:latin typeface="Times New Roman"/>
                <a:cs typeface="Times New Roman"/>
              </a:rPr>
              <a:t> </a:t>
            </a:r>
            <a:r>
              <a:rPr lang="en-US" sz="2200" spc="-5" dirty="0" err="1">
                <a:latin typeface="Times New Roman"/>
                <a:cs typeface="Times New Roman"/>
              </a:rPr>
              <a:t>bằng</a:t>
            </a:r>
            <a:r>
              <a:rPr lang="en-US" sz="2200" spc="-5" dirty="0">
                <a:latin typeface="Times New Roman"/>
                <a:cs typeface="Times New Roman"/>
              </a:rPr>
              <a:t> </a:t>
            </a:r>
            <a:r>
              <a:rPr lang="en-US" sz="2200" spc="-5" dirty="0" err="1">
                <a:latin typeface="Times New Roman"/>
                <a:cs typeface="Times New Roman"/>
              </a:rPr>
              <a:t>các</a:t>
            </a:r>
            <a:r>
              <a:rPr lang="en-US" sz="2200" spc="-5" dirty="0">
                <a:latin typeface="Times New Roman"/>
                <a:cs typeface="Times New Roman"/>
              </a:rPr>
              <a:t> </a:t>
            </a:r>
            <a:r>
              <a:rPr lang="en-US" sz="2200" spc="-5" dirty="0" err="1">
                <a:latin typeface="Times New Roman"/>
                <a:cs typeface="Times New Roman"/>
              </a:rPr>
              <a:t>ngôn</a:t>
            </a:r>
            <a:r>
              <a:rPr lang="en-US" sz="2200" spc="-5" dirty="0">
                <a:latin typeface="Times New Roman"/>
                <a:cs typeface="Times New Roman"/>
              </a:rPr>
              <a:t> </a:t>
            </a:r>
            <a:r>
              <a:rPr lang="en-US" sz="2200" spc="-5" dirty="0" err="1">
                <a:latin typeface="Times New Roman"/>
                <a:cs typeface="Times New Roman"/>
              </a:rPr>
              <a:t>ngữ</a:t>
            </a:r>
            <a:r>
              <a:rPr lang="en-US" sz="2200" spc="-5" dirty="0">
                <a:latin typeface="Times New Roman"/>
                <a:cs typeface="Times New Roman"/>
              </a:rPr>
              <a:t> </a:t>
            </a:r>
            <a:r>
              <a:rPr lang="en-US" sz="2200" spc="-5" dirty="0" err="1">
                <a:latin typeface="Times New Roman"/>
                <a:cs typeface="Times New Roman"/>
              </a:rPr>
              <a:t>khác</a:t>
            </a:r>
            <a:r>
              <a:rPr lang="en-US" sz="2200" spc="-5" dirty="0">
                <a:latin typeface="Times New Roman"/>
                <a:cs typeface="Times New Roman"/>
              </a:rPr>
              <a:t> </a:t>
            </a:r>
            <a:r>
              <a:rPr lang="en-US" sz="2200" spc="-5" dirty="0" err="1">
                <a:latin typeface="Times New Roman"/>
                <a:cs typeface="Times New Roman"/>
              </a:rPr>
              <a:t>nhau</a:t>
            </a:r>
            <a:r>
              <a:rPr lang="en-US" sz="2200" spc="-5" dirty="0">
                <a:latin typeface="Times New Roman"/>
                <a:cs typeface="Times New Roman"/>
              </a:rPr>
              <a:t>.</a:t>
            </a:r>
            <a:endParaRPr lang="vi-VN" sz="2200"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106</a:t>
            </a:fld>
            <a:endParaRPr lang="en-US">
              <a:solidFill>
                <a:srgbClr val="000066"/>
              </a:solidFill>
            </a:endParaRPr>
          </a:p>
        </p:txBody>
      </p:sp>
    </p:spTree>
    <p:extLst>
      <p:ext uri="{BB962C8B-B14F-4D97-AF65-F5344CB8AC3E}">
        <p14:creationId xmlns:p14="http://schemas.microsoft.com/office/powerpoint/2010/main" val="31227264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57829"/>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574720" y="1017555"/>
            <a:ext cx="8756560" cy="5255654"/>
          </a:xfrm>
        </p:spPr>
        <p:txBody>
          <a:bodyPr/>
          <a:lstStyle/>
          <a:p>
            <a:pPr marL="470535" lvl="1" indent="-342900">
              <a:lnSpc>
                <a:spcPct val="150000"/>
              </a:lnSpc>
              <a:spcBef>
                <a:spcPts val="520"/>
              </a:spcBef>
              <a:buClr>
                <a:srgbClr val="659999"/>
              </a:buClr>
              <a:buSzPct val="68181"/>
              <a:buFont typeface="Wingdings" panose="05000000000000000000" pitchFamily="2" charset="2"/>
              <a:buChar char="§"/>
              <a:tabLst>
                <a:tab pos="704215" algn="l"/>
                <a:tab pos="704850" algn="l"/>
              </a:tabLst>
              <a:defRPr/>
            </a:pP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Ngoài</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Rational Rose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còn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có</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thể</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sử</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dụng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Phân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tích</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và</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hướng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đối</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tượng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như</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endParaRPr lang="vi-VN" sz="2800" spc="-265" dirty="0">
              <a:solidFill>
                <a:schemeClr val="accent5">
                  <a:lumMod val="10000"/>
                </a:schemeClr>
              </a:solidFill>
              <a:latin typeface="Times New Roman" panose="02020603050405020304" pitchFamily="18"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StarUML</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3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Visual</a:t>
            </a:r>
            <a:r>
              <a:rPr lang="vi-VN" sz="2800" spc="-28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vi-VN" sz="2800" spc="-11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Paradigm</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Enterprise</a:t>
            </a:r>
            <a:r>
              <a:rPr lang="vi-VN" sz="2800" spc="-47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vi-VN" sz="2800" spc="-3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Architect</a:t>
            </a:r>
            <a:endParaRPr lang="en-US" sz="2800" spc="-3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en-US" sz="2800" spc="-35"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Astah</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107</a:t>
            </a:fld>
            <a:endParaRPr lang="en-US">
              <a:solidFill>
                <a:srgbClr val="000066"/>
              </a:solidFill>
            </a:endParaRPr>
          </a:p>
        </p:txBody>
      </p:sp>
    </p:spTree>
    <p:extLst>
      <p:ext uri="{BB962C8B-B14F-4D97-AF65-F5344CB8AC3E}">
        <p14:creationId xmlns:p14="http://schemas.microsoft.com/office/powerpoint/2010/main" val="2190378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8" y="157829"/>
            <a:ext cx="7330054" cy="467995"/>
          </a:xfrm>
        </p:spPr>
        <p:txBody>
          <a:bodyPr/>
          <a:lstStyle/>
          <a:p>
            <a:r>
              <a:rPr lang="en-US">
                <a:solidFill>
                  <a:schemeClr val="bg1"/>
                </a:solidFill>
              </a:rPr>
              <a:t>3.3. SỬ DỤNG RATIONAL ROSE</a:t>
            </a:r>
          </a:p>
        </p:txBody>
      </p:sp>
      <p:sp>
        <p:nvSpPr>
          <p:cNvPr id="3" name="Content Placeholder 2"/>
          <p:cNvSpPr>
            <a:spLocks noGrp="1"/>
          </p:cNvSpPr>
          <p:nvPr>
            <p:ph idx="1"/>
          </p:nvPr>
        </p:nvSpPr>
        <p:spPr>
          <a:xfrm>
            <a:off x="1206930" y="1058120"/>
            <a:ext cx="7797922" cy="4602480"/>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diện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chính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trình</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108</a:t>
            </a:fld>
            <a:endParaRPr lang="en-US">
              <a:solidFill>
                <a:srgbClr val="000066"/>
              </a:solidFill>
            </a:endParaRPr>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7659" t="89"/>
          <a:stretch/>
        </p:blipFill>
        <p:spPr>
          <a:xfrm>
            <a:off x="1416050" y="1597179"/>
            <a:ext cx="6196590" cy="4698571"/>
          </a:xfrm>
          <a:prstGeom prst="rect">
            <a:avLst/>
          </a:prstGeom>
          <a:ln>
            <a:noFill/>
          </a:ln>
          <a:effectLst>
            <a:softEdge rad="112500"/>
          </a:effectLst>
        </p:spPr>
      </p:pic>
    </p:spTree>
    <p:extLst>
      <p:ext uri="{BB962C8B-B14F-4D97-AF65-F5344CB8AC3E}">
        <p14:creationId xmlns:p14="http://schemas.microsoft.com/office/powerpoint/2010/main" val="200374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6776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488951" y="1117754"/>
            <a:ext cx="8476146" cy="4935175"/>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gn="just">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a. </a:t>
            </a:r>
            <a:r>
              <a:rPr kumimoji="1" lang="en-US" altLang="en-US" sz="2400" b="1" dirty="0" err="1">
                <a:solidFill>
                  <a:schemeClr val="accent5">
                    <a:lumMod val="10000"/>
                  </a:schemeClr>
                </a:solidFill>
                <a:latin typeface="Times New Roman" pitchFamily="18" charset="0"/>
                <a:cs typeface="Times New Roman" pitchFamily="18" charset="0"/>
              </a:rPr>
              <a:t>Tạo</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lang="vi-VN" dirty="0">
                <a:latin typeface="Times New Roman" panose="02020603050405020304" pitchFamily="18" charset="0"/>
                <a:cs typeface="Times New Roman" panose="02020603050405020304" pitchFamily="18" charset="0"/>
              </a:rPr>
              <a:t>Các mô hình có thể được tạo từ đầu hoặc sử dụng một framework model hiện có </a:t>
            </a:r>
            <a:r>
              <a:rPr lang="vi-VN" i="1" dirty="0">
                <a:latin typeface="Times New Roman" panose="02020603050405020304" pitchFamily="18" charset="0"/>
                <a:cs typeface="Times New Roman" panose="02020603050405020304" pitchFamily="18" charset="0"/>
              </a:rPr>
              <a:t>(là các mô hình cài đặt sẵn trong máy cho một số ngôn ngữ như Visual Basic, Java, C++, …)</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a:t>
            </a:r>
            <a:r>
              <a:rPr lang="vi-VN" dirty="0">
                <a:latin typeface="Times New Roman" panose="02020603050405020304" pitchFamily="18" charset="0"/>
                <a:cs typeface="Times New Roman" panose="02020603050405020304" pitchFamily="18" charset="0"/>
              </a:rPr>
              <a:t>ất cả các sơ đồ, các đối tượng, các phần tử mô hình khác được lưu trong một tập tin đơn lẻ có đuôi </a:t>
            </a:r>
            <a:r>
              <a:rPr lang="vi-VN" b="1" dirty="0">
                <a:solidFill>
                  <a:srgbClr val="FF0000"/>
                </a:solidFill>
                <a:latin typeface="Times New Roman" panose="02020603050405020304" pitchFamily="18" charset="0"/>
                <a:cs typeface="Times New Roman" panose="02020603050405020304" pitchFamily="18" charset="0"/>
              </a:rPr>
              <a:t>.mdl</a:t>
            </a:r>
            <a:r>
              <a:rPr kumimoji="1" lang="en-US" dirty="0">
                <a:solidFill>
                  <a:schemeClr val="accent5">
                    <a:lumMod val="10000"/>
                  </a:schemeClr>
                </a:solidFill>
                <a:latin typeface="Times New Roman" pitchFamily="18" charset="0"/>
                <a:cs typeface="Times New Roman" pitchFamily="18" charset="0"/>
              </a:rPr>
              <a:t>.</a:t>
            </a:r>
            <a:endParaRPr lang="vi-VN" b="1"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109</a:t>
            </a:fld>
            <a:endParaRPr lang="en-US">
              <a:solidFill>
                <a:srgbClr val="000066"/>
              </a:solidFill>
            </a:endParaRPr>
          </a:p>
        </p:txBody>
      </p:sp>
    </p:spTree>
    <p:extLst>
      <p:ext uri="{BB962C8B-B14F-4D97-AF65-F5344CB8AC3E}">
        <p14:creationId xmlns:p14="http://schemas.microsoft.com/office/powerpoint/2010/main" val="475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2" y="172081"/>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719913" y="1058119"/>
            <a:ext cx="8901165" cy="5326831"/>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Ví</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về</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endPar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a:t>
            </a:fld>
            <a:endParaRPr lang="en-US">
              <a:solidFill>
                <a:srgbClr val="000066"/>
              </a:solidFill>
            </a:endParaRPr>
          </a:p>
        </p:txBody>
      </p:sp>
      <p:grpSp>
        <p:nvGrpSpPr>
          <p:cNvPr id="12" name="Group 11"/>
          <p:cNvGrpSpPr/>
          <p:nvPr/>
        </p:nvGrpSpPr>
        <p:grpSpPr>
          <a:xfrm>
            <a:off x="2438400" y="2362201"/>
            <a:ext cx="6053728" cy="4022749"/>
            <a:chOff x="2213866" y="2362200"/>
            <a:chExt cx="6053728" cy="4022749"/>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867" y="2362200"/>
              <a:ext cx="6053727" cy="3699121"/>
            </a:xfrm>
            <a:prstGeom prst="rect">
              <a:avLst/>
            </a:prstGeom>
            <a:ln>
              <a:noFill/>
            </a:ln>
            <a:effectLst>
              <a:softEdge rad="112500"/>
            </a:effectLst>
          </p:spPr>
        </p:pic>
        <p:sp>
          <p:nvSpPr>
            <p:cNvPr id="11" name="Rectangle 10"/>
            <p:cNvSpPr/>
            <p:nvPr/>
          </p:nvSpPr>
          <p:spPr>
            <a:xfrm>
              <a:off x="2213866" y="4753733"/>
              <a:ext cx="1955125" cy="1631216"/>
            </a:xfrm>
            <a:prstGeom prst="rect">
              <a:avLst/>
            </a:prstGeom>
            <a:solidFill>
              <a:schemeClr val="bg1"/>
            </a:solidFill>
          </p:spPr>
          <p:txBody>
            <a:bodyPr wrap="square">
              <a:spAutoFit/>
            </a:bodyPr>
            <a:lstStyle/>
            <a:p>
              <a:pPr algn="just"/>
              <a:r>
                <a:rPr lang="en-US" sz="2000" i="1" dirty="0" err="1">
                  <a:solidFill>
                    <a:srgbClr val="3333CC"/>
                  </a:solidFill>
                  <a:latin typeface="Times New Roman" panose="02020603050405020304" pitchFamily="18" charset="0"/>
                  <a:cs typeface="Times New Roman" panose="02020603050405020304" pitchFamily="18" charset="0"/>
                </a:rPr>
                <a:t>Mô</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hình</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là</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mô</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tả</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đầy</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đủ</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về</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hệ</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thống</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từ</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góc</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nhìn</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cụ</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thể</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nào</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đó</a:t>
              </a:r>
              <a:endParaRPr lang="en-US" sz="2000" i="1" dirty="0">
                <a:solidFill>
                  <a:srgbClr val="3333CC"/>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982942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7770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16869" y="1028302"/>
            <a:ext cx="8006550" cy="4597246"/>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a. </a:t>
            </a:r>
            <a:r>
              <a:rPr kumimoji="1" lang="en-US" altLang="en-US" sz="2400" b="1" dirty="0" err="1">
                <a:solidFill>
                  <a:schemeClr val="accent5">
                    <a:lumMod val="10000"/>
                  </a:schemeClr>
                </a:solidFill>
                <a:latin typeface="Times New Roman" pitchFamily="18" charset="0"/>
                <a:cs typeface="Times New Roman" pitchFamily="18" charset="0"/>
              </a:rPr>
              <a:t>Tạo</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Các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bước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tạo</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r>
              <a:rPr lang="en-US" sz="2200" spc="-5" dirty="0">
                <a:latin typeface="Times New Roman"/>
                <a:cs typeface="Times New Roman"/>
              </a:rPr>
              <a:t>.</a:t>
            </a: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New</a:t>
            </a:r>
          </a:p>
          <a:p>
            <a:pPr lvl="2">
              <a:lnSpc>
                <a:spcPct val="150000"/>
              </a:lnSpc>
            </a:pPr>
            <a:r>
              <a:rPr lang="en-US" spc="-5" dirty="0">
                <a:latin typeface="Times New Roman"/>
                <a:cs typeface="Times New Roman"/>
                <a:sym typeface="Wingdings" panose="05000000000000000000" pitchFamily="2" charset="2"/>
              </a:rPr>
              <a:t>  </a:t>
            </a:r>
            <a:r>
              <a:rPr lang="en-US" spc="-5" dirty="0" err="1">
                <a:latin typeface="Times New Roman"/>
                <a:cs typeface="Times New Roman"/>
                <a:sym typeface="Wingdings" panose="05000000000000000000" pitchFamily="2" charset="2"/>
              </a:rPr>
              <a:t>xuất</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hiện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cửa</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sổ</a:t>
            </a:r>
            <a:endParaRPr lang="en-US" spc="-5" dirty="0">
              <a:latin typeface="Times New Roman"/>
              <a:cs typeface="Times New Roman"/>
              <a:sym typeface="Wingdings" panose="05000000000000000000" pitchFamily="2" charset="2"/>
            </a:endParaRPr>
          </a:p>
          <a:p>
            <a:pPr lvl="2">
              <a:lnSpc>
                <a:spcPct val="150000"/>
              </a:lnSpc>
            </a:pPr>
            <a:r>
              <a:rPr lang="en-US" spc="-5" dirty="0" err="1">
                <a:latin typeface="Times New Roman"/>
                <a:cs typeface="Times New Roman"/>
                <a:sym typeface="Wingdings" panose="05000000000000000000" pitchFamily="2" charset="2"/>
              </a:rPr>
              <a:t>Chọn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mô</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hình</a:t>
            </a:r>
            <a:r>
              <a:rPr lang="en-US" spc="-5" dirty="0">
                <a:latin typeface="Times New Roman"/>
                <a:cs typeface="Times New Roman"/>
                <a:sym typeface="Wingdings" panose="05000000000000000000" pitchFamily="2" charset="2"/>
              </a:rPr>
              <a:t>  </a:t>
            </a:r>
            <a:r>
              <a:rPr lang="en-US" b="1" spc="-5" dirty="0">
                <a:latin typeface="Times New Roman"/>
                <a:cs typeface="Times New Roman"/>
                <a:sym typeface="Wingdings" panose="05000000000000000000" pitchFamily="2" charset="2"/>
              </a:rPr>
              <a:t>OK</a:t>
            </a:r>
          </a:p>
          <a:p>
            <a:pPr lvl="2">
              <a:lnSpc>
                <a:spcPct val="150000"/>
              </a:lnSpc>
            </a:pPr>
            <a:r>
              <a:rPr lang="en-US" b="1" spc="-5" dirty="0">
                <a:latin typeface="Times New Roman"/>
                <a:cs typeface="Times New Roman"/>
                <a:sym typeface="Wingdings" panose="05000000000000000000" pitchFamily="2" charset="2"/>
              </a:rPr>
              <a:t>Cancel</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bỏ</a:t>
            </a:r>
            <a:r>
              <a:rPr lang="en-US" spc="-5" dirty="0">
                <a:latin typeface="Times New Roman"/>
                <a:cs typeface="Times New Roman"/>
                <a:sym typeface="Wingdings" panose="05000000000000000000" pitchFamily="2" charset="2"/>
              </a:rPr>
              <a:t> qua</a:t>
            </a:r>
            <a:endParaRPr lang="vi-VN" b="1"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110</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219" y="1981200"/>
            <a:ext cx="4267200" cy="4267200"/>
          </a:xfrm>
          <a:prstGeom prst="rect">
            <a:avLst/>
          </a:prstGeom>
        </p:spPr>
      </p:pic>
    </p:spTree>
    <p:extLst>
      <p:ext uri="{BB962C8B-B14F-4D97-AF65-F5344CB8AC3E}">
        <p14:creationId xmlns:p14="http://schemas.microsoft.com/office/powerpoint/2010/main" val="1445219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868" y="147890"/>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187052" y="1068058"/>
            <a:ext cx="8414148" cy="5104141"/>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gn="just">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b. </a:t>
            </a:r>
            <a:r>
              <a:rPr kumimoji="1" lang="en-US" altLang="en-US" sz="2400" b="1" dirty="0" err="1">
                <a:solidFill>
                  <a:schemeClr val="accent5">
                    <a:lumMod val="10000"/>
                  </a:schemeClr>
                </a:solidFill>
                <a:latin typeface="Times New Roman" pitchFamily="18" charset="0"/>
                <a:cs typeface="Times New Roman" pitchFamily="18" charset="0"/>
              </a:rPr>
              <a:t>Lưu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Lưu</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endParaRPr lang="en-US" sz="2200" spc="-5" dirty="0">
              <a:latin typeface="Times New Roman"/>
              <a:cs typeface="Times New Roman"/>
            </a:endParaRPr>
          </a:p>
          <a:p>
            <a:pPr lvl="2" algn="just">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Save</a:t>
            </a: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Lưu</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với</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tên</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khác</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gn="just">
              <a:lnSpc>
                <a:spcPct val="150000"/>
              </a:lnSpc>
            </a:pPr>
            <a:r>
              <a:rPr lang="en-US" b="1" spc="-5" dirty="0">
                <a:latin typeface="Times New Roman"/>
                <a:cs typeface="Times New Roman"/>
                <a:sym typeface="Wingdings" panose="05000000000000000000" pitchFamily="2" charset="2"/>
              </a:rPr>
              <a:t>File  Save As</a:t>
            </a:r>
          </a:p>
          <a:p>
            <a:pPr lvl="1" algn="just">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Lưu</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cửa</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sổ</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theo</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dõi</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gn="just">
              <a:lnSpc>
                <a:spcPct val="150000"/>
              </a:lnSpc>
            </a:pPr>
            <a:r>
              <a:rPr lang="en-US" b="1" spc="-5" dirty="0">
                <a:latin typeface="Times New Roman"/>
                <a:cs typeface="Times New Roman"/>
                <a:sym typeface="Wingdings" panose="05000000000000000000" pitchFamily="2" charset="2"/>
              </a:rPr>
              <a:t>File  Save Log As</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111</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2667001"/>
            <a:ext cx="4477321" cy="3166147"/>
          </a:xfrm>
          <a:prstGeom prst="rect">
            <a:avLst/>
          </a:prstGeom>
        </p:spPr>
      </p:pic>
    </p:spTree>
    <p:extLst>
      <p:ext uri="{BB962C8B-B14F-4D97-AF65-F5344CB8AC3E}">
        <p14:creationId xmlns:p14="http://schemas.microsoft.com/office/powerpoint/2010/main" val="2875823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955" y="19758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18362"/>
            <a:ext cx="8072230" cy="4855663"/>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3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30000"/>
              </a:lnSpc>
              <a:buFont typeface="Wingdings" panose="05000000000000000000" pitchFamily="2" charset="2"/>
              <a:buChar char="§"/>
            </a:pPr>
            <a:r>
              <a:rPr lang="vi-VN" sz="2200" dirty="0">
                <a:latin typeface="Times New Roman" panose="02020603050405020304" pitchFamily="18" charset="0"/>
                <a:cs typeface="Times New Roman" panose="02020603050405020304" pitchFamily="18" charset="0"/>
              </a:rPr>
              <a:t>Một trong những lợi ích chính của hướng đối tượng là khả năng dùng lại. Khả năng dùng lại có thể áp dụng không những cho mã mà còn cho các mô hình.</a:t>
            </a:r>
            <a:endParaRPr lang="en-US" sz="2200"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
            </a:pPr>
            <a:r>
              <a:rPr lang="vi-VN" sz="2200" dirty="0">
                <a:latin typeface="Times New Roman" panose="02020603050405020304" pitchFamily="18" charset="0"/>
                <a:cs typeface="Times New Roman" panose="02020603050405020304" pitchFamily="18" charset="0"/>
              </a:rPr>
              <a:t>Để vận dụng đầy đủ khả năng dùng lại, Rose hỗ trợ phương pháp xuất (nhập) các mô hình và các phần tử của mô hình.</a:t>
            </a:r>
            <a:endParaRPr lang="en-US" sz="2200"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a:t>
            </a:r>
            <a:r>
              <a:rPr lang="vi-VN" sz="2200" dirty="0">
                <a:latin typeface="Times New Roman" panose="02020603050405020304" pitchFamily="18" charset="0"/>
                <a:cs typeface="Times New Roman" panose="02020603050405020304" pitchFamily="18" charset="0"/>
              </a:rPr>
              <a:t>ó thể xuất một mô hình hoặc một phần của mô hình và nhập nó vào các mô hình khác</a:t>
            </a:r>
            <a:endParaRPr lang="en-US" sz="2200" b="1" spc="-5"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112</a:t>
            </a:fld>
            <a:endParaRPr lang="en-US">
              <a:solidFill>
                <a:srgbClr val="000066"/>
              </a:solidFill>
            </a:endParaRPr>
          </a:p>
        </p:txBody>
      </p:sp>
    </p:spTree>
    <p:extLst>
      <p:ext uri="{BB962C8B-B14F-4D97-AF65-F5344CB8AC3E}">
        <p14:creationId xmlns:p14="http://schemas.microsoft.com/office/powerpoint/2010/main" val="1735501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955"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28302"/>
            <a:ext cx="8072230" cy="4915298"/>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Nhập</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gói</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hoặc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lớp</a:t>
            </a:r>
            <a:endParaRPr lang="en-US" sz="2200" spc="-5" dirty="0">
              <a:latin typeface="Times New Roman"/>
              <a:cs typeface="Times New Roman"/>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Import Model</a:t>
            </a:r>
          </a:p>
          <a:p>
            <a:pPr lvl="2">
              <a:lnSpc>
                <a:spcPct val="150000"/>
              </a:lnSpc>
            </a:pPr>
            <a:r>
              <a:rPr lang="en-US" spc="-5" dirty="0" err="1">
                <a:latin typeface="Times New Roman"/>
                <a:cs typeface="Times New Roman"/>
                <a:sym typeface="Wingdings" panose="05000000000000000000" pitchFamily="2" charset="2"/>
              </a:rPr>
              <a:t>Chọn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tập</a:t>
            </a:r>
            <a:r>
              <a:rPr lang="en-US" spc="-5" dirty="0">
                <a:latin typeface="Times New Roman"/>
                <a:cs typeface="Times New Roman"/>
                <a:sym typeface="Wingdings" panose="05000000000000000000" pitchFamily="2" charset="2"/>
              </a:rPr>
              <a:t> tin </a:t>
            </a:r>
            <a:r>
              <a:rPr lang="en-US" spc="-5" dirty="0" err="1">
                <a:latin typeface="Times New Roman"/>
                <a:cs typeface="Times New Roman"/>
                <a:sym typeface="Wingdings" panose="05000000000000000000" pitchFamily="2" charset="2"/>
              </a:rPr>
              <a:t>để</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nhập</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gồm</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các</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kiểu</a:t>
            </a:r>
            <a:r>
              <a:rPr lang="en-US" spc="-5" dirty="0">
                <a:latin typeface="Times New Roman"/>
                <a:cs typeface="Times New Roman"/>
                <a:sym typeface="Wingdings" panose="05000000000000000000" pitchFamily="2" charset="2"/>
              </a:rPr>
              <a:t>: </a:t>
            </a:r>
            <a:r>
              <a:rPr lang="vi-VN" spc="-5" dirty="0">
                <a:latin typeface="Times New Roman"/>
                <a:cs typeface="Times New Roman"/>
              </a:rPr>
              <a:t>model (</a:t>
            </a:r>
            <a:r>
              <a:rPr lang="vi-VN" spc="-5" dirty="0">
                <a:solidFill>
                  <a:srgbClr val="3333CC"/>
                </a:solidFill>
                <a:latin typeface="Times New Roman"/>
                <a:cs typeface="Times New Roman"/>
              </a:rPr>
              <a:t>.mdl</a:t>
            </a:r>
            <a:r>
              <a:rPr lang="vi-VN" spc="-5" dirty="0">
                <a:latin typeface="Times New Roman"/>
                <a:cs typeface="Times New Roman"/>
              </a:rPr>
              <a:t>), petal </a:t>
            </a:r>
            <a:r>
              <a:rPr lang="vi-VN" spc="-5" dirty="0">
                <a:solidFill>
                  <a:srgbClr val="3333CC"/>
                </a:solidFill>
                <a:latin typeface="Times New Roman"/>
                <a:cs typeface="Times New Roman"/>
              </a:rPr>
              <a:t>(.prl</a:t>
            </a:r>
            <a:r>
              <a:rPr lang="vi-VN" spc="-5" dirty="0">
                <a:latin typeface="Times New Roman"/>
                <a:cs typeface="Times New Roman"/>
              </a:rPr>
              <a:t>), category </a:t>
            </a:r>
            <a:r>
              <a:rPr lang="vi-VN" spc="-5" dirty="0">
                <a:solidFill>
                  <a:srgbClr val="3333CC"/>
                </a:solidFill>
                <a:latin typeface="Times New Roman"/>
                <a:cs typeface="Times New Roman"/>
              </a:rPr>
              <a:t>(.cat</a:t>
            </a:r>
            <a:r>
              <a:rPr lang="vi-VN" spc="-5" dirty="0">
                <a:latin typeface="Times New Roman"/>
                <a:cs typeface="Times New Roman"/>
              </a:rPr>
              <a:t>), subsystem</a:t>
            </a:r>
            <a:r>
              <a:rPr lang="en-US" spc="-5" dirty="0">
                <a:latin typeface="Times New Roman"/>
                <a:cs typeface="Times New Roman"/>
                <a:sym typeface="Wingdings" panose="05000000000000000000" pitchFamily="2" charset="2"/>
              </a:rPr>
              <a:t> (</a:t>
            </a:r>
            <a:r>
              <a:rPr lang="en-US" spc="-5" dirty="0">
                <a:solidFill>
                  <a:srgbClr val="3333CC"/>
                </a:solidFill>
                <a:latin typeface="Times New Roman"/>
                <a:cs typeface="Times New Roman"/>
                <a:sym typeface="Wingdings" panose="05000000000000000000" pitchFamily="2" charset="2"/>
              </a:rPr>
              <a:t>.sub</a:t>
            </a:r>
            <a:r>
              <a:rPr lang="en-US" spc="-5" dirty="0">
                <a:latin typeface="Times New Roman"/>
                <a:cs typeface="Times New Roman"/>
                <a:sym typeface="Wingdings" panose="05000000000000000000" pitchFamily="2" charset="2"/>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113</a:t>
            </a:fld>
            <a:endParaRPr lang="en-US">
              <a:solidFill>
                <a:srgbClr val="000066"/>
              </a:solidFill>
            </a:endParaRPr>
          </a:p>
        </p:txBody>
      </p:sp>
    </p:spTree>
    <p:extLst>
      <p:ext uri="{BB962C8B-B14F-4D97-AF65-F5344CB8AC3E}">
        <p14:creationId xmlns:p14="http://schemas.microsoft.com/office/powerpoint/2010/main" val="759830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650" y="17770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97876"/>
            <a:ext cx="7813813" cy="4776150"/>
          </a:xfrm>
        </p:spPr>
        <p:txBody>
          <a:bodyPr/>
          <a:lstStyle/>
          <a:p>
            <a:pPr marL="0" indent="0">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Xuất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endParaRPr lang="en-US" sz="2200" spc="-5" dirty="0">
              <a:latin typeface="Times New Roman"/>
              <a:cs typeface="Times New Roman"/>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Export Model</a:t>
            </a:r>
          </a:p>
          <a:p>
            <a:pPr lvl="2">
              <a:lnSpc>
                <a:spcPct val="150000"/>
              </a:lnSpc>
            </a:pPr>
            <a:r>
              <a:rPr lang="en-US" spc="-5" dirty="0" err="1">
                <a:latin typeface="Times New Roman"/>
                <a:cs typeface="Times New Roman"/>
                <a:sym typeface="Wingdings" panose="05000000000000000000" pitchFamily="2" charset="2"/>
              </a:rPr>
              <a:t>Nhập</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tên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tập</a:t>
            </a:r>
            <a:r>
              <a:rPr lang="en-US" spc="-5" dirty="0">
                <a:latin typeface="Times New Roman"/>
                <a:cs typeface="Times New Roman"/>
                <a:sym typeface="Wingdings" panose="05000000000000000000" pitchFamily="2" charset="2"/>
              </a:rPr>
              <a:t> tin </a:t>
            </a:r>
            <a:r>
              <a:rPr lang="en-US" spc="-5" dirty="0" err="1">
                <a:latin typeface="Times New Roman"/>
                <a:cs typeface="Times New Roman"/>
                <a:sym typeface="Wingdings" panose="05000000000000000000" pitchFamily="2" charset="2"/>
              </a:rPr>
              <a:t>để</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xuất</a:t>
            </a:r>
            <a:endParaRPr lang="en-US" spc="-5" dirty="0">
              <a:latin typeface="Times New Roman"/>
              <a:cs typeface="Times New Roman"/>
              <a:sym typeface="Wingdings" panose="05000000000000000000" pitchFamily="2" charset="2"/>
            </a:endParaRPr>
          </a:p>
          <a:p>
            <a:pPr lvl="1">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Xuất</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một</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gói</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các</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lớp</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nSpc>
                <a:spcPct val="150000"/>
              </a:lnSpc>
            </a:pPr>
            <a:r>
              <a:rPr lang="vi-VN" spc="-5" dirty="0">
                <a:latin typeface="Times New Roman"/>
                <a:cs typeface="Times New Roman"/>
              </a:rPr>
              <a:t>Chọn gói để xuất từ một sơ đồ Class</a:t>
            </a:r>
            <a:endParaRPr lang="en-US" spc="-5" dirty="0">
              <a:latin typeface="Times New Roman"/>
              <a:cs typeface="Times New Roman"/>
            </a:endParaRPr>
          </a:p>
          <a:p>
            <a:pPr lvl="2">
              <a:lnSpc>
                <a:spcPct val="150000"/>
              </a:lnSpc>
            </a:pPr>
            <a:r>
              <a:rPr lang="vi-VN" spc="-5" dirty="0">
                <a:latin typeface="Times New Roman"/>
                <a:cs typeface="Times New Roman"/>
              </a:rPr>
              <a:t>Chọn </a:t>
            </a:r>
            <a:r>
              <a:rPr lang="vi-VN" b="1" spc="-5" dirty="0">
                <a:latin typeface="Times New Roman"/>
                <a:cs typeface="Times New Roman"/>
              </a:rPr>
              <a:t>File </a:t>
            </a:r>
            <a:r>
              <a:rPr lang="en-US" b="1" spc="-5" dirty="0">
                <a:latin typeface="Times New Roman"/>
                <a:cs typeface="Times New Roman"/>
                <a:sym typeface="Wingdings" panose="05000000000000000000" pitchFamily="2" charset="2"/>
              </a:rPr>
              <a:t></a:t>
            </a:r>
            <a:r>
              <a:rPr lang="vi-VN" b="1" spc="-5" dirty="0">
                <a:latin typeface="Times New Roman"/>
                <a:cs typeface="Times New Roman"/>
              </a:rPr>
              <a:t> Export </a:t>
            </a:r>
            <a:r>
              <a:rPr lang="en-US" spc="-5" dirty="0">
                <a:latin typeface="Times New Roman"/>
                <a:cs typeface="Times New Roman"/>
              </a:rPr>
              <a:t>&lt;Packages&gt;</a:t>
            </a:r>
          </a:p>
          <a:p>
            <a:pPr lvl="2">
              <a:lnSpc>
                <a:spcPct val="150000"/>
              </a:lnSpc>
            </a:pPr>
            <a:r>
              <a:rPr lang="vi-VN" spc="-5" dirty="0">
                <a:latin typeface="Times New Roman"/>
                <a:cs typeface="Times New Roman"/>
              </a:rPr>
              <a:t>Nhập tên của tập tin để xuất.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114</a:t>
            </a:fld>
            <a:endParaRPr lang="en-US">
              <a:solidFill>
                <a:srgbClr val="000066"/>
              </a:solidFill>
            </a:endParaRPr>
          </a:p>
        </p:txBody>
      </p:sp>
    </p:spTree>
    <p:extLst>
      <p:ext uri="{BB962C8B-B14F-4D97-AF65-F5344CB8AC3E}">
        <p14:creationId xmlns:p14="http://schemas.microsoft.com/office/powerpoint/2010/main" val="341017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20752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58119"/>
            <a:ext cx="7744239" cy="494511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Xuất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lớp</a:t>
            </a:r>
            <a:endParaRPr kumimoji="1" lang="en-US" sz="2200" b="1" i="1" dirty="0">
              <a:solidFill>
                <a:schemeClr val="accent5">
                  <a:lumMod val="10000"/>
                </a:schemeClr>
              </a:solidFill>
              <a:latin typeface="Times New Roman" pitchFamily="18" charset="0"/>
              <a:cs typeface="Times New Roman" pitchFamily="18" charset="0"/>
            </a:endParaRPr>
          </a:p>
          <a:p>
            <a:pPr lvl="2">
              <a:lnSpc>
                <a:spcPct val="150000"/>
              </a:lnSpc>
            </a:pPr>
            <a:r>
              <a:rPr lang="vi-VN" spc="-5" dirty="0">
                <a:latin typeface="Times New Roman"/>
                <a:cs typeface="Times New Roman"/>
              </a:rPr>
              <a:t>Chọn lớp để xuất từ một sơ đồ Class </a:t>
            </a:r>
            <a:endParaRPr lang="en-US" spc="-5" dirty="0">
              <a:latin typeface="Times New Roman"/>
              <a:cs typeface="Times New Roman"/>
            </a:endParaRPr>
          </a:p>
          <a:p>
            <a:pPr lvl="2">
              <a:lnSpc>
                <a:spcPct val="150000"/>
              </a:lnSpc>
            </a:pPr>
            <a:r>
              <a:rPr lang="vi-VN" spc="-5" dirty="0">
                <a:latin typeface="Times New Roman"/>
                <a:cs typeface="Times New Roman"/>
              </a:rPr>
              <a:t>Chọn </a:t>
            </a:r>
            <a:r>
              <a:rPr lang="vi-VN" b="1" spc="-5" dirty="0">
                <a:latin typeface="Times New Roman"/>
                <a:cs typeface="Times New Roman"/>
              </a:rPr>
              <a:t>File </a:t>
            </a:r>
            <a:r>
              <a:rPr lang="en-US" b="1" spc="-5" dirty="0">
                <a:latin typeface="Times New Roman"/>
                <a:cs typeface="Times New Roman"/>
                <a:sym typeface="Wingdings" panose="05000000000000000000" pitchFamily="2" charset="2"/>
              </a:rPr>
              <a:t></a:t>
            </a:r>
            <a:r>
              <a:rPr lang="vi-VN" b="1" spc="-5" dirty="0">
                <a:latin typeface="Times New Roman"/>
                <a:cs typeface="Times New Roman"/>
              </a:rPr>
              <a:t> Export </a:t>
            </a:r>
            <a:r>
              <a:rPr lang="en-US" spc="-5" dirty="0">
                <a:latin typeface="Times New Roman"/>
                <a:cs typeface="Times New Roman"/>
              </a:rPr>
              <a:t>&lt;Class&gt;</a:t>
            </a:r>
          </a:p>
          <a:p>
            <a:pPr lvl="2">
              <a:lnSpc>
                <a:spcPct val="150000"/>
              </a:lnSpc>
            </a:pPr>
            <a:r>
              <a:rPr lang="vi-VN" spc="-5" dirty="0">
                <a:latin typeface="Times New Roman"/>
                <a:cs typeface="Times New Roman"/>
              </a:rPr>
              <a:t> Nhập tên của tập tin để xuất.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115</a:t>
            </a:fld>
            <a:endParaRPr lang="en-US">
              <a:solidFill>
                <a:srgbClr val="000066"/>
              </a:solidFill>
            </a:endParaRPr>
          </a:p>
        </p:txBody>
      </p:sp>
    </p:spTree>
    <p:extLst>
      <p:ext uri="{BB962C8B-B14F-4D97-AF65-F5344CB8AC3E}">
        <p14:creationId xmlns:p14="http://schemas.microsoft.com/office/powerpoint/2010/main" val="901091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199"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50131" y="1087937"/>
            <a:ext cx="8296401" cy="5054446"/>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d. </a:t>
            </a:r>
            <a:r>
              <a:rPr kumimoji="1" lang="en-US" altLang="en-US" sz="2400" b="1" dirty="0" err="1">
                <a:solidFill>
                  <a:schemeClr val="accent5">
                    <a:lumMod val="10000"/>
                  </a:schemeClr>
                </a:solidFill>
                <a:latin typeface="Times New Roman" pitchFamily="18" charset="0"/>
                <a:cs typeface="Times New Roman" pitchFamily="18" charset="0"/>
              </a:rPr>
              <a:t>Xác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lập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tùy</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chọn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khác</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Thiết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lập</a:t>
            </a:r>
            <a:r>
              <a:rPr kumimoji="1" lang="en-US" sz="2200" b="1" i="1" dirty="0">
                <a:solidFill>
                  <a:schemeClr val="accent5">
                    <a:lumMod val="10000"/>
                  </a:schemeClr>
                </a:solidFill>
                <a:latin typeface="Times New Roman" pitchFamily="18" charset="0"/>
                <a:cs typeface="Times New Roman" pitchFamily="18" charset="0"/>
              </a:rPr>
              <a:t> font </a:t>
            </a:r>
            <a:r>
              <a:rPr kumimoji="1" lang="en-US" sz="2200" b="1" i="1" dirty="0" err="1">
                <a:solidFill>
                  <a:schemeClr val="accent5">
                    <a:lumMod val="10000"/>
                  </a:schemeClr>
                </a:solidFill>
                <a:latin typeface="Times New Roman" pitchFamily="18" charset="0"/>
                <a:cs typeface="Times New Roman" pitchFamily="18" charset="0"/>
              </a:rPr>
              <a:t>chữ</a:t>
            </a:r>
            <a:endParaRPr kumimoji="1" lang="en-US" sz="2200" b="1" i="1" dirty="0">
              <a:solidFill>
                <a:schemeClr val="accent5">
                  <a:lumMod val="10000"/>
                </a:schemeClr>
              </a:solidFill>
              <a:latin typeface="Times New Roman" pitchFamily="18" charset="0"/>
              <a:cs typeface="Times New Roman" pitchFamily="18" charset="0"/>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spc="-5" dirty="0" err="1">
                <a:latin typeface="Times New Roman"/>
                <a:cs typeface="Times New Roman"/>
              </a:rPr>
              <a:t>đối</a:t>
            </a:r>
            <a:r>
              <a:rPr lang="en-US" spc="-5" dirty="0">
                <a:latin typeface="Times New Roman"/>
                <a:cs typeface="Times New Roman"/>
              </a:rPr>
              <a:t> </a:t>
            </a:r>
            <a:r>
              <a:rPr lang="en-US" spc="-5" dirty="0" err="1">
                <a:latin typeface="Times New Roman"/>
                <a:cs typeface="Times New Roman"/>
              </a:rPr>
              <a:t>tượng</a:t>
            </a:r>
            <a:r>
              <a:rPr lang="en-US" spc="-5" dirty="0">
                <a:latin typeface="Times New Roman"/>
                <a:cs typeface="Times New Roman"/>
              </a:rPr>
              <a:t> </a:t>
            </a:r>
          </a:p>
          <a:p>
            <a:pPr lvl="2">
              <a:lnSpc>
                <a:spcPct val="150000"/>
              </a:lnSpc>
            </a:pPr>
            <a:r>
              <a:rPr lang="vi-VN" spc="-5" dirty="0">
                <a:latin typeface="Times New Roman"/>
                <a:cs typeface="Times New Roman"/>
              </a:rPr>
              <a:t>Chọn </a:t>
            </a:r>
            <a:r>
              <a:rPr lang="en-US" b="1" spc="-5" dirty="0">
                <a:latin typeface="Times New Roman"/>
                <a:cs typeface="Times New Roman"/>
              </a:rPr>
              <a:t>Format </a:t>
            </a:r>
            <a:r>
              <a:rPr lang="en-US" b="1" spc="-5" dirty="0">
                <a:latin typeface="Times New Roman"/>
                <a:cs typeface="Times New Roman"/>
                <a:sym typeface="Wingdings" panose="05000000000000000000" pitchFamily="2" charset="2"/>
              </a:rPr>
              <a:t> Font</a:t>
            </a:r>
          </a:p>
          <a:p>
            <a:pPr lvl="2">
              <a:lnSpc>
                <a:spcPct val="150000"/>
              </a:lnSpc>
            </a:pPr>
            <a:r>
              <a:rPr lang="en-US" spc="-5" dirty="0" err="1">
                <a:latin typeface="Times New Roman"/>
                <a:cs typeface="Times New Roman"/>
              </a:rPr>
              <a:t>Chọn</a:t>
            </a:r>
            <a:r>
              <a:rPr lang="en-US" spc="-5" dirty="0">
                <a:latin typeface="Times New Roman"/>
                <a:cs typeface="Times New Roman"/>
              </a:rPr>
              <a:t> font </a:t>
            </a:r>
            <a:r>
              <a:rPr lang="en-US" spc="-5" dirty="0" err="1">
                <a:latin typeface="Times New Roman"/>
                <a:cs typeface="Times New Roman"/>
              </a:rPr>
              <a:t>chữ</a:t>
            </a:r>
            <a:r>
              <a:rPr lang="en-US" spc="-5" dirty="0">
                <a:latin typeface="Times New Roman"/>
                <a:cs typeface="Times New Roman"/>
              </a:rPr>
              <a:t>, </a:t>
            </a:r>
            <a:r>
              <a:rPr lang="en-US" spc="-5" dirty="0" err="1">
                <a:latin typeface="Times New Roman"/>
                <a:cs typeface="Times New Roman"/>
              </a:rPr>
              <a:t>cỡ</a:t>
            </a:r>
            <a:r>
              <a:rPr lang="en-US" spc="-5" dirty="0">
                <a:latin typeface="Times New Roman"/>
                <a:cs typeface="Times New Roman"/>
              </a:rPr>
              <a:t> </a:t>
            </a:r>
            <a:r>
              <a:rPr lang="en-US" spc="-5" dirty="0" err="1">
                <a:latin typeface="Times New Roman"/>
                <a:cs typeface="Times New Roman"/>
              </a:rPr>
              <a:t>chữ</a:t>
            </a:r>
            <a:r>
              <a:rPr lang="vi-VN" sz="2400" spc="-5" dirty="0">
                <a:latin typeface="Times New Roman"/>
                <a:cs typeface="Times New Roman"/>
              </a:rPr>
              <a:t>. </a:t>
            </a:r>
            <a:endParaRPr lang="en-US" sz="2400" spc="-5"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116</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057400"/>
            <a:ext cx="4241132" cy="3429000"/>
          </a:xfrm>
          <a:prstGeom prst="rect">
            <a:avLst/>
          </a:prstGeom>
        </p:spPr>
      </p:pic>
    </p:spTree>
    <p:extLst>
      <p:ext uri="{BB962C8B-B14F-4D97-AF65-F5344CB8AC3E}">
        <p14:creationId xmlns:p14="http://schemas.microsoft.com/office/powerpoint/2010/main" val="39931269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9758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640399" y="1012292"/>
            <a:ext cx="9080071" cy="5442483"/>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buNone/>
            </a:pPr>
            <a:r>
              <a:rPr kumimoji="1" lang="en-US" altLang="en-US" sz="2400" b="1" dirty="0">
                <a:solidFill>
                  <a:schemeClr val="accent5">
                    <a:lumMod val="10000"/>
                  </a:schemeClr>
                </a:solidFill>
                <a:latin typeface="Times New Roman" pitchFamily="18" charset="0"/>
                <a:cs typeface="Times New Roman" pitchFamily="18" charset="0"/>
              </a:rPr>
              <a:t>d. </a:t>
            </a:r>
            <a:r>
              <a:rPr kumimoji="1" lang="en-US" altLang="en-US" sz="2400" b="1" dirty="0" err="1">
                <a:solidFill>
                  <a:schemeClr val="accent5">
                    <a:lumMod val="10000"/>
                  </a:schemeClr>
                </a:solidFill>
                <a:latin typeface="Times New Roman" pitchFamily="18" charset="0"/>
                <a:cs typeface="Times New Roman" pitchFamily="18" charset="0"/>
              </a:rPr>
              <a:t>Xác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lập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tùy</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chọn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khác</a:t>
            </a:r>
            <a:endParaRPr kumimoji="1" lang="en-US" sz="2400" b="1"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117</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345587"/>
            <a:ext cx="2750182" cy="4109189"/>
          </a:xfrm>
          <a:prstGeom prst="rect">
            <a:avLst/>
          </a:prstGeom>
        </p:spPr>
      </p:pic>
      <p:sp>
        <p:nvSpPr>
          <p:cNvPr id="7" name="Rectangle 6"/>
          <p:cNvSpPr/>
          <p:nvPr/>
        </p:nvSpPr>
        <p:spPr>
          <a:xfrm>
            <a:off x="3352801" y="2345586"/>
            <a:ext cx="6095999" cy="2853153"/>
          </a:xfrm>
          <a:prstGeom prst="rect">
            <a:avLst/>
          </a:prstGeom>
        </p:spPr>
        <p:txBody>
          <a:bodyPr wrap="square">
            <a:spAutoFit/>
          </a:bodyPr>
          <a:lstStyle/>
          <a:p>
            <a:pPr marL="800100" lvl="1" indent="-342900">
              <a:lnSpc>
                <a:spcPct val="150000"/>
              </a:lnSpc>
              <a:buFont typeface="Wingdings" panose="05000000000000000000" pitchFamily="2" charset="2"/>
              <a:buChar char="§"/>
            </a:pPr>
            <a:r>
              <a:rPr lang="en-US" sz="2200" b="1" i="1" spc="-5" dirty="0" err="1">
                <a:solidFill>
                  <a:schemeClr val="accent5">
                    <a:lumMod val="10000"/>
                  </a:schemeClr>
                </a:solidFill>
                <a:latin typeface="Times New Roman"/>
                <a:cs typeface="Times New Roman"/>
              </a:rPr>
              <a:t>Thiết</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lập</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màu</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sắc</a:t>
            </a:r>
            <a:endParaRPr lang="en-US" sz="2200" b="1" i="1" spc="-5" dirty="0">
              <a:solidFill>
                <a:schemeClr val="accent5">
                  <a:lumMod val="10000"/>
                </a:schemeClr>
              </a:solidFill>
              <a:latin typeface="Times New Roman"/>
              <a:cs typeface="Times New Roman"/>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rPr>
              <a:t>Chọn</a:t>
            </a:r>
            <a:r>
              <a:rPr lang="en-US" sz="2000" spc="-5" dirty="0">
                <a:solidFill>
                  <a:schemeClr val="accent5">
                    <a:lumMod val="10000"/>
                  </a:schemeClr>
                </a:solidFill>
                <a:latin typeface="Times New Roman"/>
                <a:cs typeface="Times New Roman"/>
              </a:rPr>
              <a:t> </a:t>
            </a:r>
            <a:r>
              <a:rPr lang="en-US" sz="2000" spc="-5" dirty="0" err="1">
                <a:solidFill>
                  <a:schemeClr val="accent5">
                    <a:lumMod val="10000"/>
                  </a:schemeClr>
                </a:solidFill>
                <a:latin typeface="Times New Roman"/>
                <a:cs typeface="Times New Roman"/>
              </a:rPr>
              <a:t>đối</a:t>
            </a:r>
            <a:r>
              <a:rPr lang="en-US" sz="2000" spc="-5" dirty="0">
                <a:solidFill>
                  <a:schemeClr val="accent5">
                    <a:lumMod val="10000"/>
                  </a:schemeClr>
                </a:solidFill>
                <a:latin typeface="Times New Roman"/>
                <a:cs typeface="Times New Roman"/>
              </a:rPr>
              <a:t> </a:t>
            </a:r>
            <a:r>
              <a:rPr lang="en-US" sz="2000" spc="-5" dirty="0" err="1">
                <a:solidFill>
                  <a:schemeClr val="accent5">
                    <a:lumMod val="10000"/>
                  </a:schemeClr>
                </a:solidFill>
                <a:latin typeface="Times New Roman"/>
                <a:cs typeface="Times New Roman"/>
              </a:rPr>
              <a:t>tượng</a:t>
            </a:r>
            <a:endParaRPr lang="en-US" sz="2000" spc="-5" dirty="0">
              <a:solidFill>
                <a:schemeClr val="accent5">
                  <a:lumMod val="10000"/>
                </a:schemeClr>
              </a:solidFill>
              <a:latin typeface="Times New Roman"/>
              <a:cs typeface="Times New Roman"/>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rPr>
              <a:t>Chọn</a:t>
            </a:r>
            <a:r>
              <a:rPr lang="en-US" sz="2000" spc="-5" dirty="0">
                <a:solidFill>
                  <a:schemeClr val="accent5">
                    <a:lumMod val="10000"/>
                  </a:schemeClr>
                </a:solidFill>
                <a:latin typeface="Times New Roman"/>
                <a:cs typeface="Times New Roman"/>
              </a:rPr>
              <a:t> </a:t>
            </a:r>
            <a:r>
              <a:rPr lang="en-US" sz="2000" b="1" spc="-5" dirty="0">
                <a:solidFill>
                  <a:schemeClr val="accent5">
                    <a:lumMod val="10000"/>
                  </a:schemeClr>
                </a:solidFill>
                <a:latin typeface="Times New Roman"/>
                <a:cs typeface="Times New Roman"/>
              </a:rPr>
              <a:t>Format </a:t>
            </a:r>
            <a:r>
              <a:rPr lang="en-US" sz="2000" b="1" spc="-5" dirty="0">
                <a:solidFill>
                  <a:schemeClr val="accent5">
                    <a:lumMod val="10000"/>
                  </a:schemeClr>
                </a:solidFill>
                <a:latin typeface="Times New Roman"/>
                <a:cs typeface="Times New Roman"/>
                <a:sym typeface="Wingdings" panose="05000000000000000000" pitchFamily="2" charset="2"/>
              </a:rPr>
              <a:t> Line Color </a:t>
            </a:r>
            <a:r>
              <a:rPr lang="en-US" sz="2000" spc="-5" dirty="0">
                <a:solidFill>
                  <a:schemeClr val="accent5">
                    <a:lumMod val="10000"/>
                  </a:schemeClr>
                </a:solidFill>
                <a:latin typeface="Times New Roman"/>
                <a:cs typeface="Times New Roman"/>
                <a:sym typeface="Wingdings" panose="05000000000000000000" pitchFamily="2" charset="2"/>
              </a:rPr>
              <a:t>(</a:t>
            </a:r>
            <a:r>
              <a:rPr lang="en-US" sz="2000" spc="-5" dirty="0" err="1">
                <a:solidFill>
                  <a:schemeClr val="accent5">
                    <a:lumMod val="10000"/>
                  </a:schemeClr>
                </a:solidFill>
                <a:latin typeface="Times New Roman"/>
                <a:cs typeface="Times New Roman"/>
                <a:sym typeface="Wingdings" panose="05000000000000000000" pitchFamily="2" charset="2"/>
              </a:rPr>
              <a:t>màu</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đường</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viền</a:t>
            </a:r>
            <a:r>
              <a:rPr lang="en-US" sz="2000" spc="-5" dirty="0">
                <a:solidFill>
                  <a:schemeClr val="accent5">
                    <a:lumMod val="10000"/>
                  </a:schemeClr>
                </a:solidFill>
                <a:latin typeface="Times New Roman"/>
                <a:cs typeface="Times New Roman"/>
                <a:sym typeface="Wingdings" panose="05000000000000000000" pitchFamily="2" charset="2"/>
              </a:rPr>
              <a:t>)</a:t>
            </a:r>
            <a:endParaRPr lang="en-US" sz="2000" b="1" spc="-5" dirty="0">
              <a:solidFill>
                <a:schemeClr val="accent5">
                  <a:lumMod val="10000"/>
                </a:schemeClr>
              </a:solidFill>
              <a:latin typeface="Times New Roman"/>
              <a:cs typeface="Times New Roman"/>
              <a:sym typeface="Wingdings" panose="05000000000000000000" pitchFamily="2" charset="2"/>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sym typeface="Wingdings" panose="05000000000000000000" pitchFamily="2" charset="2"/>
              </a:rPr>
              <a:t>hoặc</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b="1" spc="-5" dirty="0">
                <a:solidFill>
                  <a:schemeClr val="accent5">
                    <a:lumMod val="10000"/>
                  </a:schemeClr>
                </a:solidFill>
                <a:latin typeface="Times New Roman"/>
                <a:cs typeface="Times New Roman"/>
                <a:sym typeface="Wingdings" panose="05000000000000000000" pitchFamily="2" charset="2"/>
              </a:rPr>
              <a:t>Format</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b="1" spc="-5" dirty="0">
                <a:solidFill>
                  <a:schemeClr val="accent5">
                    <a:lumMod val="10000"/>
                  </a:schemeClr>
                </a:solidFill>
                <a:latin typeface="Times New Roman"/>
                <a:cs typeface="Times New Roman"/>
                <a:sym typeface="Wingdings" panose="05000000000000000000" pitchFamily="2" charset="2"/>
              </a:rPr>
              <a:t>Fill Color </a:t>
            </a:r>
            <a:r>
              <a:rPr lang="en-US" sz="2000" spc="-5" dirty="0">
                <a:solidFill>
                  <a:schemeClr val="accent5">
                    <a:lumMod val="10000"/>
                  </a:schemeClr>
                </a:solidFill>
                <a:latin typeface="Times New Roman"/>
                <a:cs typeface="Times New Roman"/>
                <a:sym typeface="Wingdings" panose="05000000000000000000" pitchFamily="2" charset="2"/>
              </a:rPr>
              <a:t>(</a:t>
            </a:r>
            <a:r>
              <a:rPr lang="en-US" sz="2000" spc="-5" dirty="0" err="1">
                <a:solidFill>
                  <a:schemeClr val="accent5">
                    <a:lumMod val="10000"/>
                  </a:schemeClr>
                </a:solidFill>
                <a:latin typeface="Times New Roman"/>
                <a:cs typeface="Times New Roman"/>
                <a:sym typeface="Wingdings" panose="05000000000000000000" pitchFamily="2" charset="2"/>
              </a:rPr>
              <a:t>màu</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nền</a:t>
            </a:r>
            <a:r>
              <a:rPr lang="en-US" sz="2000" spc="-5" dirty="0">
                <a:solidFill>
                  <a:schemeClr val="accent5">
                    <a:lumMod val="10000"/>
                  </a:schemeClr>
                </a:solidFill>
                <a:latin typeface="Times New Roman"/>
                <a:cs typeface="Times New Roman"/>
                <a:sym typeface="Wingdings" panose="05000000000000000000" pitchFamily="2" charset="2"/>
              </a:rPr>
              <a:t>)</a:t>
            </a: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sym typeface="Wingdings" panose="05000000000000000000" pitchFamily="2" charset="2"/>
              </a:rPr>
              <a:t>Chọn</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màu</a:t>
            </a:r>
            <a:endParaRPr lang="vi-VN" sz="2000" spc="-5" dirty="0">
              <a:solidFill>
                <a:schemeClr val="accent5">
                  <a:lumMod val="10000"/>
                </a:schemeClr>
              </a:solidFill>
              <a:latin typeface="Times New Roman"/>
              <a:cs typeface="Times New Roman"/>
            </a:endParaRPr>
          </a:p>
        </p:txBody>
      </p:sp>
    </p:spTree>
    <p:extLst>
      <p:ext uri="{BB962C8B-B14F-4D97-AF65-F5344CB8AC3E}">
        <p14:creationId xmlns:p14="http://schemas.microsoft.com/office/powerpoint/2010/main" val="1256452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20752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37965" y="1137633"/>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118</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547" y="1837890"/>
            <a:ext cx="6323665" cy="4533093"/>
          </a:xfrm>
          <a:prstGeom prst="rect">
            <a:avLst/>
          </a:prstGeom>
        </p:spPr>
      </p:pic>
    </p:spTree>
    <p:extLst>
      <p:ext uri="{BB962C8B-B14F-4D97-AF65-F5344CB8AC3E}">
        <p14:creationId xmlns:p14="http://schemas.microsoft.com/office/powerpoint/2010/main" val="609402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4579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87972" y="1244029"/>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endPar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119</a:t>
            </a:fld>
            <a:endParaRPr lang="en-US">
              <a:solidFill>
                <a:srgbClr val="000066"/>
              </a:solidFill>
            </a:endParaRPr>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t="19564"/>
          <a:stretch/>
        </p:blipFill>
        <p:spPr>
          <a:xfrm>
            <a:off x="1146328" y="2036509"/>
            <a:ext cx="7613341" cy="3810000"/>
          </a:xfrm>
          <a:prstGeom prst="rect">
            <a:avLst/>
          </a:prstGeom>
        </p:spPr>
      </p:pic>
    </p:spTree>
    <p:extLst>
      <p:ext uri="{BB962C8B-B14F-4D97-AF65-F5344CB8AC3E}">
        <p14:creationId xmlns:p14="http://schemas.microsoft.com/office/powerpoint/2010/main" val="66164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7" y="157829"/>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799425" y="978606"/>
            <a:ext cx="8554096" cy="4895419"/>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spcBef>
                <a:spcPts val="88"/>
              </a:spcBef>
              <a:buClr>
                <a:srgbClr val="000099"/>
              </a:buClr>
              <a:buSzPct val="69000"/>
              <a:buFont typeface="Wingdings" pitchFamily="2" charset="2"/>
              <a:buChar char="Ø"/>
            </a:pPr>
            <a:r>
              <a:rPr lang="en-US" altLang="en-US" sz="2400" b="0" dirty="0" err="1">
                <a:solidFill>
                  <a:schemeClr val="accent5">
                    <a:lumMod val="10000"/>
                  </a:schemeClr>
                </a:solidFill>
                <a:latin typeface="Times New Roman" pitchFamily="18" charset="0"/>
                <a:cs typeface="Times New Roman" pitchFamily="18" charset="0"/>
              </a:rPr>
              <a:t>Giúp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cho</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việc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suy</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nghĩ</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về</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cài</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đặt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và</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bản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cài</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đặt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thực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tế</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được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nhất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quán</a:t>
            </a:r>
            <a:endParaRPr lang="en-US" altLang="en-US" sz="2400" b="0" dirty="0">
              <a:solidFill>
                <a:schemeClr val="accent5">
                  <a:lumMod val="10000"/>
                </a:schemeClr>
              </a:solidFill>
              <a:latin typeface="Times New Roman" pitchFamily="18" charset="0"/>
              <a:cs typeface="Times New Roman" pitchFamily="18" charset="0"/>
            </a:endParaRPr>
          </a:p>
          <a:p>
            <a:pPr>
              <a:lnSpc>
                <a:spcPct val="150000"/>
              </a:lnSpc>
              <a:spcBef>
                <a:spcPts val="563"/>
              </a:spcBef>
              <a:buClr>
                <a:srgbClr val="000099"/>
              </a:buClr>
              <a:buSzPct val="69000"/>
              <a:buFont typeface="Wingdings" pitchFamily="2" charset="2"/>
              <a:buChar char="Ø"/>
            </a:pPr>
            <a:r>
              <a:rPr lang="en-US" altLang="en-US" sz="2400" b="0" dirty="0" err="1">
                <a:solidFill>
                  <a:schemeClr val="accent5">
                    <a:lumMod val="10000"/>
                  </a:schemeClr>
                </a:solidFill>
                <a:latin typeface="Times New Roman" pitchFamily="18" charset="0"/>
                <a:cs typeface="Times New Roman" pitchFamily="18" charset="0"/>
              </a:rPr>
              <a:t>Giúp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lập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trình</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viên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phân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tích</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viên</a:t>
            </a:r>
            <a:r>
              <a:rPr lang="en-US" altLang="en-US" sz="2400" b="0" dirty="0">
                <a:solidFill>
                  <a:schemeClr val="accent5">
                    <a:lumMod val="10000"/>
                  </a:schemeClr>
                </a:solidFill>
                <a:latin typeface="Times New Roman" pitchFamily="18" charset="0"/>
                <a:cs typeface="Times New Roman" pitchFamily="18" charset="0"/>
              </a:rPr>
              <a:t>:</a:t>
            </a:r>
          </a:p>
          <a:p>
            <a:pPr lvl="1">
              <a:lnSpc>
                <a:spcPct val="150000"/>
              </a:lnSpc>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Dễ</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dàng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trao</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đổi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những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mô</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hình</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trong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phần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mềm</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với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nhau</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a:p>
            <a:pPr lvl="1">
              <a:lnSpc>
                <a:spcPct val="150000"/>
              </a:lnSpc>
              <a:spcBef>
                <a:spcPts val="488"/>
              </a:spcBef>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Hiểu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rõ</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toàn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bộ</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hệ</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thống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và</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vai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trò</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của</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mình</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trong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hệ</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thống</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a:p>
            <a:pPr lvl="1">
              <a:lnSpc>
                <a:spcPct val="150000"/>
              </a:lnSpc>
              <a:spcBef>
                <a:spcPts val="488"/>
              </a:spcBef>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Thông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tin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được</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lưu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trữ</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rõ</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ràng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dễ</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tra</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cứu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quản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lý</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a:t>
            </a:fld>
            <a:endParaRPr lang="en-US">
              <a:solidFill>
                <a:srgbClr val="000066"/>
              </a:solidFill>
            </a:endParaRPr>
          </a:p>
        </p:txBody>
      </p:sp>
    </p:spTree>
    <p:extLst>
      <p:ext uri="{BB962C8B-B14F-4D97-AF65-F5344CB8AC3E}">
        <p14:creationId xmlns:p14="http://schemas.microsoft.com/office/powerpoint/2010/main" val="39600666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9758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63039" y="1217146"/>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endPar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120</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78" y="1970197"/>
            <a:ext cx="7808075" cy="4167004"/>
          </a:xfrm>
          <a:prstGeom prst="rect">
            <a:avLst/>
          </a:prstGeom>
        </p:spPr>
      </p:pic>
    </p:spTree>
    <p:extLst>
      <p:ext uri="{BB962C8B-B14F-4D97-AF65-F5344CB8AC3E}">
        <p14:creationId xmlns:p14="http://schemas.microsoft.com/office/powerpoint/2010/main" val="1215163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89" y="20430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47254" y="1028302"/>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buFont typeface="Wingdings" panose="05000000000000000000" pitchFamily="2" charset="2"/>
              <a:buChar char="v"/>
              <a:defRPr/>
            </a:pP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121</a:t>
            </a:fld>
            <a:endParaRPr lang="en-US">
              <a:solidFill>
                <a:srgbClr val="000066"/>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808" y="1332811"/>
            <a:ext cx="5683276" cy="512196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8233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94376"/>
            <a:ext cx="9906000" cy="717550"/>
          </a:xfrm>
          <a:prstGeom prst="rect">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BÀI TẬP</a:t>
            </a:r>
          </a:p>
        </p:txBody>
      </p:sp>
    </p:spTree>
    <p:extLst>
      <p:ext uri="{BB962C8B-B14F-4D97-AF65-F5344CB8AC3E}">
        <p14:creationId xmlns:p14="http://schemas.microsoft.com/office/powerpoint/2010/main" val="273296564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47" y="147890"/>
            <a:ext cx="7330054" cy="467995"/>
          </a:xfrm>
        </p:spPr>
        <p:txBody>
          <a:bodyPr/>
          <a:lstStyle/>
          <a:p>
            <a:r>
              <a:rPr lang="en-US" dirty="0">
                <a:solidFill>
                  <a:schemeClr val="bg1"/>
                </a:solidFill>
              </a:rPr>
              <a:t>BÀI TẬP</a:t>
            </a:r>
          </a:p>
        </p:txBody>
      </p:sp>
      <p:sp>
        <p:nvSpPr>
          <p:cNvPr id="3" name="Content Placeholder 2"/>
          <p:cNvSpPr>
            <a:spLocks noGrp="1"/>
          </p:cNvSpPr>
          <p:nvPr>
            <p:ph idx="1"/>
          </p:nvPr>
        </p:nvSpPr>
        <p:spPr>
          <a:xfrm>
            <a:off x="844640" y="1145146"/>
            <a:ext cx="7994561" cy="1217054"/>
          </a:xfrm>
        </p:spPr>
        <p:txBody>
          <a:bodyPr/>
          <a:lstStyle/>
          <a:p>
            <a:pPr lvl="0"/>
            <a:r>
              <a:rPr lang="en-US" sz="2800" dirty="0" err="1">
                <a:latin typeface="Times New Roman" panose="02020603050405020304" pitchFamily="18" charset="0"/>
                <a:cs typeface="Times New Roman" panose="02020603050405020304" pitchFamily="18" charset="0"/>
              </a:rPr>
              <a:t>Câu</a:t>
            </a:r>
            <a:r>
              <a:rPr lang="en-US" sz="2800" dirty="0">
                <a:latin typeface="Times New Roman" panose="02020603050405020304" pitchFamily="18" charset="0"/>
                <a:cs typeface="Times New Roman" panose="02020603050405020304" pitchFamily="18" charset="0"/>
              </a:rPr>
              <a:t> 1: </a:t>
            </a:r>
            <a:r>
              <a:rPr lang="en-US" sz="2800" b="0" dirty="0" err="1">
                <a:latin typeface="Times New Roman" panose="02020603050405020304" pitchFamily="18" charset="0"/>
                <a:cs typeface="Times New Roman" panose="02020603050405020304" pitchFamily="18" charset="0"/>
              </a:rPr>
              <a:t>Chọn</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thuật</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ngữ</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thích</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hợp</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để</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điền</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vào</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chỗ</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trống</a:t>
            </a:r>
            <a:r>
              <a:rPr lang="vi-VN" sz="2800" b="0" dirty="0">
                <a:latin typeface="Times New Roman" panose="02020603050405020304" pitchFamily="18" charset="0"/>
                <a:cs typeface="Times New Roman" panose="02020603050405020304" pitchFamily="18" charset="0"/>
              </a:rPr>
              <a:t>?</a:t>
            </a:r>
            <a:r>
              <a:rPr lang="en-US" sz="2800" b="0"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123</a:t>
            </a:fld>
            <a:endParaRPr lang="en-US">
              <a:solidFill>
                <a:srgbClr val="000066"/>
              </a:solidFill>
            </a:endParaRPr>
          </a:p>
        </p:txBody>
      </p:sp>
      <p:grpSp>
        <p:nvGrpSpPr>
          <p:cNvPr id="8" name="Group 7"/>
          <p:cNvGrpSpPr/>
          <p:nvPr/>
        </p:nvGrpSpPr>
        <p:grpSpPr>
          <a:xfrm>
            <a:off x="1266352" y="1981200"/>
            <a:ext cx="8030049" cy="3761839"/>
            <a:chOff x="885351" y="1981200"/>
            <a:chExt cx="8030049" cy="3761839"/>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51" y="1981200"/>
              <a:ext cx="8030049" cy="2186464"/>
            </a:xfrm>
            <a:prstGeom prst="rect">
              <a:avLst/>
            </a:prstGeom>
            <a:ln>
              <a:solidFill>
                <a:schemeClr val="tx1"/>
              </a:solidFill>
              <a:prstDash val="dash"/>
            </a:ln>
          </p:spPr>
        </p:pic>
        <p:sp>
          <p:nvSpPr>
            <p:cNvPr id="6" name="Rectangle 5"/>
            <p:cNvSpPr/>
            <p:nvPr/>
          </p:nvSpPr>
          <p:spPr>
            <a:xfrm>
              <a:off x="1143000" y="4419600"/>
              <a:ext cx="4953000" cy="1323439"/>
            </a:xfrm>
            <a:prstGeom prst="rect">
              <a:avLst/>
            </a:prstGeom>
          </p:spPr>
          <p:txBody>
            <a:bodyPr wrap="square">
              <a:spAutoFit/>
            </a:bodyPr>
            <a:lstStyle/>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làm tài liệu  </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của các hệ thống phần mềm</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quá trình phát triển phần mềm hướng đối tượng</a:t>
              </a:r>
              <a:r>
                <a:rPr lang="vi-VN" dirty="0">
                  <a:latin typeface="Times New Roman" panose="02020603050405020304" pitchFamily="18" charset="0"/>
                  <a:ea typeface="Arial" panose="020B0604020202020204" pitchFamily="34" charset="0"/>
                  <a:cs typeface="Times New Roman" panose="02020603050405020304" pitchFamily="18" charset="0"/>
                </a:rPr>
                <a:t>. </a:t>
              </a:r>
              <a:endParaRPr lang="en-US"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Rectangle 6"/>
            <p:cNvSpPr/>
            <p:nvPr/>
          </p:nvSpPr>
          <p:spPr>
            <a:xfrm>
              <a:off x="6400800" y="4419600"/>
              <a:ext cx="2428461" cy="1015663"/>
            </a:xfrm>
            <a:prstGeom prst="rect">
              <a:avLst/>
            </a:prstGeom>
          </p:spPr>
          <p:txBody>
            <a:bodyPr wrap="square">
              <a:spAutoFit/>
            </a:bodyPr>
            <a:lstStyle/>
            <a:p>
              <a:pPr marL="342900" indent="-342900">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quá</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trình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xử</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lý</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a:p>
              <a:pPr marL="342900" indent="-342900">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mô</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hình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a:p>
              <a:pPr marL="342900" indent="-342900">
                <a:spcAft>
                  <a:spcPts val="1000"/>
                </a:spcAft>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phần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mềm</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p:txBody>
        </p:sp>
      </p:grpSp>
    </p:spTree>
    <p:extLst>
      <p:ext uri="{BB962C8B-B14F-4D97-AF65-F5344CB8AC3E}">
        <p14:creationId xmlns:p14="http://schemas.microsoft.com/office/powerpoint/2010/main" val="169006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894" y="247281"/>
            <a:ext cx="7330054" cy="467995"/>
          </a:xfrm>
        </p:spPr>
        <p:txBody>
          <a:bodyPr/>
          <a:lstStyle/>
          <a:p>
            <a:r>
              <a:rPr lang="en-US" dirty="0">
                <a:solidFill>
                  <a:schemeClr val="bg1"/>
                </a:solidFill>
              </a:rPr>
              <a:t>BÀI TẬP</a:t>
            </a:r>
          </a:p>
        </p:txBody>
      </p:sp>
      <p:sp>
        <p:nvSpPr>
          <p:cNvPr id="3" name="Content Placeholder 2"/>
          <p:cNvSpPr>
            <a:spLocks noGrp="1"/>
          </p:cNvSpPr>
          <p:nvPr>
            <p:ph idx="1"/>
          </p:nvPr>
        </p:nvSpPr>
        <p:spPr>
          <a:xfrm>
            <a:off x="844640" y="1145146"/>
            <a:ext cx="7994561" cy="5255654"/>
          </a:xfrm>
        </p:spPr>
        <p:txBody>
          <a:bodyPr/>
          <a:lstStyle/>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2: </a:t>
            </a:r>
            <a:r>
              <a:rPr lang="vi-VN" sz="2400" b="0" dirty="0">
                <a:latin typeface="Times New Roman" panose="02020603050405020304" pitchFamily="18" charset="0"/>
                <a:cs typeface="Times New Roman" panose="02020603050405020304" pitchFamily="18" charset="0"/>
              </a:rPr>
              <a:t>UML ra đời từ các ngôn ngữ và phương pháp mô hình hóa nào?</a:t>
            </a:r>
            <a:r>
              <a:rPr lang="en-US" sz="2400" b="0" dirty="0">
                <a:latin typeface="Times New Roman" panose="02020603050405020304" pitchFamily="18" charset="0"/>
                <a:cs typeface="Times New Roman" panose="02020603050405020304" pitchFamily="18" charset="0"/>
              </a:rPr>
              <a:t> </a:t>
            </a: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3</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Khung</a:t>
            </a:r>
            <a:r>
              <a:rPr lang="vi-VN" sz="2400" b="0" dirty="0">
                <a:latin typeface="Times New Roman" panose="02020603050405020304" pitchFamily="18" charset="0"/>
                <a:cs typeface="Times New Roman" panose="02020603050405020304" pitchFamily="18" charset="0"/>
              </a:rPr>
              <a:t> nhìn là gì? UML bao gồm các </a:t>
            </a:r>
            <a:r>
              <a:rPr lang="en-US" sz="2400" b="0" dirty="0" err="1">
                <a:latin typeface="Times New Roman" panose="02020603050405020304" pitchFamily="18" charset="0"/>
                <a:cs typeface="Times New Roman" panose="02020603050405020304" pitchFamily="18" charset="0"/>
              </a:rPr>
              <a:t>khung</a:t>
            </a:r>
            <a:r>
              <a:rPr lang="vi-VN" sz="2400" b="0" dirty="0">
                <a:latin typeface="Times New Roman" panose="02020603050405020304" pitchFamily="18" charset="0"/>
                <a:cs typeface="Times New Roman" panose="02020603050405020304" pitchFamily="18" charset="0"/>
              </a:rPr>
              <a:t> nhìn nào?</a:t>
            </a:r>
            <a:endParaRPr lang="en-US" sz="2400" b="0" dirty="0">
              <a:latin typeface="Times New Roman" panose="02020603050405020304" pitchFamily="18" charset="0"/>
              <a:cs typeface="Times New Roman" panose="02020603050405020304" pitchFamily="18" charset="0"/>
            </a:endParaRP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4</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Vai trò của UML trong mô hình hóa hệ thống?</a:t>
            </a:r>
            <a:endParaRPr lang="en-US" sz="2400" b="0" dirty="0">
              <a:latin typeface="Times New Roman" panose="02020603050405020304" pitchFamily="18" charset="0"/>
              <a:cs typeface="Times New Roman" panose="02020603050405020304" pitchFamily="18" charset="0"/>
            </a:endParaRP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5</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Có bao nhiêu loại biểu đồ. Nêu tóm tắt nhiệm vụ của các biểu đồ</a:t>
            </a:r>
            <a:r>
              <a:rPr lang="en-US" sz="2400" b="0" dirty="0">
                <a:latin typeface="Times New Roman" panose="02020603050405020304" pitchFamily="18" charset="0"/>
                <a:cs typeface="Times New Roman" panose="02020603050405020304" pitchFamily="18" charset="0"/>
              </a:rPr>
              <a:t>?</a:t>
            </a:r>
          </a:p>
          <a:p>
            <a:pPr>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6</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Tìm hiểu vai trò của Rational Rose trong quá trình phát triển phần mềm </a:t>
            </a:r>
            <a:r>
              <a:rPr lang="en-US" sz="2400" b="0" dirty="0" err="1">
                <a:latin typeface="Times New Roman" panose="02020603050405020304" pitchFamily="18" charset="0"/>
                <a:cs typeface="Times New Roman" panose="02020603050405020304" pitchFamily="18" charset="0"/>
              </a:rPr>
              <a:t>hướng</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đối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tượng</a:t>
            </a:r>
            <a:r>
              <a:rPr lang="en-US" sz="2400" b="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124</a:t>
            </a:fld>
            <a:endParaRPr lang="en-US">
              <a:solidFill>
                <a:srgbClr val="000066"/>
              </a:solidFill>
            </a:endParaRPr>
          </a:p>
        </p:txBody>
      </p:sp>
    </p:spTree>
    <p:extLst>
      <p:ext uri="{BB962C8B-B14F-4D97-AF65-F5344CB8AC3E}">
        <p14:creationId xmlns:p14="http://schemas.microsoft.com/office/powerpoint/2010/main" val="965408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12178" y="2555480"/>
            <a:ext cx="4571214" cy="1488485"/>
          </a:xfrm>
          <a:prstGeom prst="rect">
            <a:avLst/>
          </a:prstGeom>
        </p:spPr>
      </p:pic>
    </p:spTree>
    <p:extLst>
      <p:ext uri="{BB962C8B-B14F-4D97-AF65-F5344CB8AC3E}">
        <p14:creationId xmlns:p14="http://schemas.microsoft.com/office/powerpoint/2010/main" val="1200696162"/>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2" y="247912"/>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580764" y="928910"/>
            <a:ext cx="9139706" cy="5312863"/>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spcBef>
                <a:spcPts val="88"/>
              </a:spcBef>
              <a:buClr>
                <a:srgbClr val="000099"/>
              </a:buClr>
              <a:buSzPct val="69000"/>
              <a:buFont typeface="Wingdings" pitchFamily="2" charset="2"/>
              <a:buChar char="Ø"/>
            </a:pPr>
            <a:r>
              <a:rPr lang="en-US" altLang="en-US" sz="2400" b="1" dirty="0">
                <a:solidFill>
                  <a:schemeClr val="accent5">
                    <a:lumMod val="10000"/>
                  </a:schemeClr>
                </a:solidFill>
                <a:latin typeface="Times New Roman" pitchFamily="18" charset="0"/>
                <a:cs typeface="Times New Roman" pitchFamily="18" charset="0"/>
              </a:rPr>
              <a:t>UML </a:t>
            </a:r>
            <a:r>
              <a:rPr lang="en-US" altLang="en-US" sz="2400" b="1" dirty="0" err="1">
                <a:solidFill>
                  <a:schemeClr val="accent5">
                    <a:lumMod val="10000"/>
                  </a:schemeClr>
                </a:solidFill>
                <a:latin typeface="Times New Roman" pitchFamily="18" charset="0"/>
                <a:cs typeface="Times New Roman" pitchFamily="18" charset="0"/>
              </a:rPr>
              <a:t>là</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ngôn</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ngữ</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dùng</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để</a:t>
            </a:r>
            <a:r>
              <a:rPr lang="en-US" altLang="en-US" sz="2400" b="1" dirty="0">
                <a:solidFill>
                  <a:schemeClr val="accent5">
                    <a:lumMod val="10000"/>
                  </a:schemeClr>
                </a:solidFill>
                <a:latin typeface="Times New Roman" pitchFamily="18" charset="0"/>
                <a:cs typeface="Times New Roman" pitchFamily="18" charset="0"/>
              </a:rPr>
              <a:t> chi </a:t>
            </a:r>
            <a:r>
              <a:rPr lang="en-US" altLang="en-US" sz="2400" b="1" dirty="0" err="1">
                <a:solidFill>
                  <a:schemeClr val="accent5">
                    <a:lumMod val="10000"/>
                  </a:schemeClr>
                </a:solidFill>
                <a:latin typeface="Times New Roman" pitchFamily="18" charset="0"/>
                <a:cs typeface="Times New Roman" pitchFamily="18" charset="0"/>
              </a:rPr>
              <a:t>tiết</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hóa</a:t>
            </a:r>
            <a:r>
              <a:rPr lang="en-US" altLang="en-US" sz="2400" b="1" dirty="0">
                <a:solidFill>
                  <a:schemeClr val="accent5">
                    <a:lumMod val="10000"/>
                  </a:schemeClr>
                </a:solidFill>
                <a:latin typeface="Times New Roman" pitchFamily="18" charset="0"/>
                <a:cs typeface="Times New Roman" pitchFamily="18" charset="0"/>
              </a:rPr>
              <a:t>:</a:t>
            </a:r>
          </a:p>
          <a:p>
            <a:pPr lvl="1">
              <a:lnSpc>
                <a:spcPct val="130000"/>
              </a:lnSpc>
              <a:buClr>
                <a:srgbClr val="000099"/>
              </a:buClr>
              <a:buSzPct val="69000"/>
            </a:pPr>
            <a:r>
              <a:rPr lang="en-US" altLang="en-US" sz="2200" dirty="0" err="1">
                <a:solidFill>
                  <a:schemeClr val="accent5">
                    <a:lumMod val="10000"/>
                  </a:schemeClr>
                </a:solidFill>
                <a:latin typeface="Times New Roman" pitchFamily="18" charset="0"/>
                <a:cs typeface="Times New Roman" pitchFamily="18" charset="0"/>
              </a:rPr>
              <a:t>Đặc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tả</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giúp</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cho</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xây</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dựng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mô</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hình</a:t>
            </a:r>
            <a:endParaRPr lang="en-US" altLang="en-US" sz="2200"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Chính</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xác</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Rõ</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ràng</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không</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nhập</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nhằng</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Đầy</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đủ</a:t>
            </a:r>
            <a:endParaRPr lang="en-US" altLang="en-US" dirty="0">
              <a:solidFill>
                <a:schemeClr val="accent5">
                  <a:lumMod val="10000"/>
                </a:schemeClr>
              </a:solidFill>
              <a:latin typeface="Times New Roman" pitchFamily="18" charset="0"/>
              <a:cs typeface="Times New Roman" pitchFamily="18" charset="0"/>
            </a:endParaRPr>
          </a:p>
          <a:p>
            <a:pPr lvl="1">
              <a:lnSpc>
                <a:spcPct val="130000"/>
              </a:lnSpc>
              <a:buClr>
                <a:srgbClr val="000099"/>
              </a:buClr>
              <a:buSzPct val="69000"/>
            </a:pPr>
            <a:r>
              <a:rPr lang="en-US" altLang="en-US" sz="2200" dirty="0">
                <a:solidFill>
                  <a:schemeClr val="accent5">
                    <a:lumMod val="10000"/>
                  </a:schemeClr>
                </a:solidFill>
                <a:latin typeface="Times New Roman" pitchFamily="18" charset="0"/>
                <a:cs typeface="Times New Roman" pitchFamily="18" charset="0"/>
              </a:rPr>
              <a:t>UML </a:t>
            </a:r>
            <a:r>
              <a:rPr lang="en-US" altLang="en-US" sz="2200" dirty="0" err="1">
                <a:solidFill>
                  <a:schemeClr val="accent5">
                    <a:lumMod val="10000"/>
                  </a:schemeClr>
                </a:solidFill>
                <a:latin typeface="Times New Roman" pitchFamily="18" charset="0"/>
                <a:cs typeface="Times New Roman" pitchFamily="18" charset="0"/>
              </a:rPr>
              <a:t>giúp</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giải</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quyết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vấn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đề</a:t>
            </a:r>
            <a:endParaRPr lang="en-US" altLang="en-US" sz="2200"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Phân</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tích</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Thiết</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kế</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Cài</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đặt</a:t>
            </a:r>
            <a:endParaRPr lang="en-US" altLang="en-US" dirty="0">
              <a:solidFill>
                <a:schemeClr val="accent5">
                  <a:lumMod val="10000"/>
                </a:schemeClr>
              </a:solidFill>
              <a:latin typeface="Times New Roman" pitchFamily="18" charset="0"/>
              <a:cs typeface="Times New Roman" pitchFamily="18" charset="0"/>
            </a:endParaRPr>
          </a:p>
          <a:p>
            <a:pPr marL="479425" lvl="1" indent="0">
              <a:lnSpc>
                <a:spcPct val="130000"/>
              </a:lnSpc>
              <a:buNone/>
            </a:pPr>
            <a:r>
              <a:rPr lang="en-US" altLang="en-US" sz="2200" dirty="0">
                <a:solidFill>
                  <a:schemeClr val="accent5">
                    <a:lumMod val="10000"/>
                  </a:schemeClr>
                </a:solidFill>
                <a:latin typeface="Times New Roman" pitchFamily="18" charset="0"/>
                <a:cs typeface="Times New Roman" pitchFamily="18" charset="0"/>
                <a:sym typeface="Wingdings" panose="05000000000000000000" pitchFamily="2" charset="2"/>
              </a:rPr>
              <a:t> </a:t>
            </a:r>
            <a:r>
              <a:rPr lang="en-US" altLang="en-US" sz="2200" dirty="0" err="1">
                <a:solidFill>
                  <a:schemeClr val="accent5">
                    <a:lumMod val="10000"/>
                  </a:schemeClr>
                </a:solidFill>
                <a:latin typeface="Times New Roman" pitchFamily="18" charset="0"/>
                <a:cs typeface="Times New Roman" pitchFamily="18" charset="0"/>
              </a:rPr>
              <a:t>Được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rõ</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ràng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thông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suốt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trong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quá</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trình</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phát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triển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phần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mềm</a:t>
            </a:r>
            <a:endParaRPr lang="en-US" altLang="en-US" sz="220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13</a:t>
            </a:fld>
            <a:endParaRPr lang="en-US">
              <a:solidFill>
                <a:srgbClr val="000066"/>
              </a:solidFill>
            </a:endParaRPr>
          </a:p>
        </p:txBody>
      </p:sp>
    </p:spTree>
    <p:extLst>
      <p:ext uri="{BB962C8B-B14F-4D97-AF65-F5344CB8AC3E}">
        <p14:creationId xmlns:p14="http://schemas.microsoft.com/office/powerpoint/2010/main" val="2823089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97585"/>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869000" y="1097876"/>
            <a:ext cx="8434826" cy="4776150"/>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buClr>
                <a:srgbClr val="000099"/>
              </a:buClr>
              <a:buSzPct val="69000"/>
              <a:buFont typeface="Wingdings" pitchFamily="2" charset="2"/>
              <a:buChar char="Ø"/>
            </a:pPr>
            <a:r>
              <a:rPr lang="en-US" sz="2200" dirty="0">
                <a:solidFill>
                  <a:schemeClr val="accent5">
                    <a:lumMod val="10000"/>
                  </a:schemeClr>
                </a:solidFill>
                <a:latin typeface="Times New Roman" panose="02020603050405020304" pitchFamily="18" charset="0"/>
                <a:cs typeface="Times New Roman" panose="02020603050405020304" pitchFamily="18" charset="0"/>
              </a:rPr>
              <a:t>UML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dùng</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sinh</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200" dirty="0">
                <a:solidFill>
                  <a:schemeClr val="accent5">
                    <a:lumMod val="10000"/>
                  </a:schemeClr>
                </a:solidFill>
                <a:latin typeface="Times New Roman" panose="02020603050405020304" pitchFamily="18" charset="0"/>
                <a:cs typeface="Times New Roman" panose="02020603050405020304" pitchFamily="18" charset="0"/>
              </a:rPr>
              <a:t> ở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dạng</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nguyên</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mẫu</a:t>
            </a:r>
            <a:r>
              <a:rPr lang="en-US" altLang="en-US" sz="2200" b="0" dirty="0">
                <a:solidFill>
                  <a:schemeClr val="accent5">
                    <a:lumMod val="10000"/>
                  </a:schemeClr>
                </a:solidFill>
                <a:latin typeface="Times New Roman" pitchFamily="18" charset="0"/>
                <a:cs typeface="Times New Roman" pitchFamily="18" charset="0"/>
              </a:rPr>
              <a:t>: </a:t>
            </a:r>
            <a:r>
              <a:rPr lang="vi-VN" sz="2200" b="0" dirty="0">
                <a:solidFill>
                  <a:schemeClr val="accent5">
                    <a:lumMod val="10000"/>
                  </a:schemeClr>
                </a:solidFill>
                <a:latin typeface="Times New Roman" panose="02020603050405020304" pitchFamily="18" charset="0"/>
                <a:cs typeface="Times New Roman" panose="02020603050405020304" pitchFamily="18" charset="0"/>
              </a:rPr>
              <a:t>Các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mô hình UML </a:t>
            </a:r>
            <a:r>
              <a:rPr lang="vi-VN" sz="2200" spc="-9" dirty="0">
                <a:solidFill>
                  <a:schemeClr val="accent5">
                    <a:lumMod val="10000"/>
                  </a:schemeClr>
                </a:solidFill>
                <a:latin typeface="Times New Roman" panose="02020603050405020304" pitchFamily="18" charset="0"/>
                <a:cs typeface="Times New Roman" panose="02020603050405020304" pitchFamily="18" charset="0"/>
              </a:rPr>
              <a:t>có </a:t>
            </a:r>
            <a:r>
              <a:rPr lang="vi-VN" sz="2200" b="0" dirty="0">
                <a:solidFill>
                  <a:schemeClr val="accent5">
                    <a:lumMod val="10000"/>
                  </a:schemeClr>
                </a:solidFill>
                <a:latin typeface="Times New Roman" panose="02020603050405020304" pitchFamily="18" charset="0"/>
                <a:cs typeface="Times New Roman" panose="02020603050405020304" pitchFamily="18" charset="0"/>
              </a:rPr>
              <a:t>thể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ánh </a:t>
            </a:r>
            <a:r>
              <a:rPr lang="vi-VN" sz="2200" b="0" dirty="0">
                <a:solidFill>
                  <a:schemeClr val="accent5">
                    <a:lumMod val="10000"/>
                  </a:schemeClr>
                </a:solidFill>
                <a:latin typeface="Times New Roman" panose="02020603050405020304" pitchFamily="18" charset="0"/>
                <a:cs typeface="Times New Roman" panose="02020603050405020304" pitchFamily="18" charset="0"/>
              </a:rPr>
              <a:t>xạ</a:t>
            </a:r>
            <a:r>
              <a:rPr lang="vi-VN" sz="2200" spc="-18" dirty="0">
                <a:solidFill>
                  <a:schemeClr val="accent5">
                    <a:lumMod val="10000"/>
                  </a:schemeClr>
                </a:solidFill>
                <a:latin typeface="Times New Roman" panose="02020603050405020304" pitchFamily="18" charset="0"/>
                <a:cs typeface="Times New Roman" panose="02020603050405020304" pitchFamily="18" charset="0"/>
              </a:rPr>
              <a:t>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sang</a:t>
            </a:r>
            <a:r>
              <a:rPr lang="en-US" sz="2200" spc="-4" dirty="0">
                <a:solidFill>
                  <a:schemeClr val="accent5">
                    <a:lumMod val="10000"/>
                  </a:schemeClr>
                </a:solidFill>
                <a:latin typeface="Times New Roman" panose="02020603050405020304" pitchFamily="18" charset="0"/>
                <a:cs typeface="Times New Roman" panose="02020603050405020304" pitchFamily="18" charset="0"/>
              </a:rPr>
              <a:t>:</a:t>
            </a:r>
            <a:endParaRPr lang="vi-VN" sz="2200" b="0" dirty="0">
              <a:solidFill>
                <a:schemeClr val="accent5">
                  <a:lumMod val="10000"/>
                </a:schemeClr>
              </a:solidFill>
              <a:latin typeface="Times New Roman" panose="02020603050405020304" pitchFamily="18" charset="0"/>
              <a:cs typeface="Times New Roman" panose="02020603050405020304" pitchFamily="18" charset="0"/>
            </a:endParaRP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ngôn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ngữ lập trình</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Java</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9" dirty="0">
                <a:solidFill>
                  <a:schemeClr val="accent5">
                    <a:lumMod val="10000"/>
                  </a:schemeClr>
                </a:solidFill>
                <a:latin typeface="Times New Roman" panose="02020603050405020304" pitchFamily="18" charset="0"/>
                <a:cs typeface="Times New Roman" panose="02020603050405020304" pitchFamily="18" charset="0"/>
              </a:rPr>
              <a:t>C++/C#</a:t>
            </a:r>
            <a:r>
              <a:rPr lang="en-US" sz="2000" spc="-9"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Visual </a:t>
            </a:r>
            <a:r>
              <a:rPr lang="vi-VN" sz="2000" spc="-9" dirty="0">
                <a:solidFill>
                  <a:schemeClr val="accent5">
                    <a:lumMod val="10000"/>
                  </a:schemeClr>
                </a:solidFill>
                <a:latin typeface="Times New Roman" panose="02020603050405020304" pitchFamily="18" charset="0"/>
                <a:cs typeface="Times New Roman" panose="02020603050405020304" pitchFamily="18" charset="0"/>
              </a:rPr>
              <a:t>Basic/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.NET</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p>
          <a:p>
            <a:pPr marL="314341" lvl="1" indent="0">
              <a:lnSpc>
                <a:spcPct val="150000"/>
              </a:lnSpc>
              <a:buClr>
                <a:schemeClr val="accent5">
                  <a:lumMod val="10000"/>
                </a:schemeClr>
              </a:buClr>
              <a:buSzPct val="69565"/>
              <a:buNone/>
              <a:tabLst>
                <a:tab pos="621399" algn="l"/>
                <a:tab pos="621960" algn="l"/>
              </a:tabLst>
              <a:defRPr/>
            </a:pP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endParaRPr lang="vi-VN" sz="2000" dirty="0">
              <a:solidFill>
                <a:schemeClr val="accent5">
                  <a:lumMod val="10000"/>
                </a:schemeClr>
              </a:solidFill>
              <a:latin typeface="Times New Roman" panose="02020603050405020304" pitchFamily="18" charset="0"/>
              <a:cs typeface="Times New Roman" panose="02020603050405020304" pitchFamily="18" charset="0"/>
            </a:endParaRP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bảng trong CSDL quan hệ (R-DBMS)</a:t>
            </a: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lưu trữ bền vững của CSDL HĐT (OO-DBMS)</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14</a:t>
            </a:fld>
            <a:endParaRPr lang="en-US">
              <a:solidFill>
                <a:srgbClr val="000066"/>
              </a:solidFill>
            </a:endParaRPr>
          </a:p>
        </p:txBody>
      </p:sp>
    </p:spTree>
    <p:extLst>
      <p:ext uri="{BB962C8B-B14F-4D97-AF65-F5344CB8AC3E}">
        <p14:creationId xmlns:p14="http://schemas.microsoft.com/office/powerpoint/2010/main" val="3464533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346" y="187647"/>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952500" y="1227085"/>
            <a:ext cx="8062291" cy="4756272"/>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14000"/>
              </a:lnSpc>
              <a:buClr>
                <a:srgbClr val="000099"/>
              </a:buClr>
              <a:buSzPct val="69000"/>
              <a:buFont typeface="Wingdings" pitchFamily="2" charset="2"/>
              <a:buChar char="Ø"/>
            </a:pPr>
            <a:r>
              <a:rPr lang="en-US" sz="2400" dirty="0">
                <a:solidFill>
                  <a:schemeClr val="accent5">
                    <a:lumMod val="10000"/>
                  </a:schemeClr>
                </a:solidFill>
                <a:latin typeface="Times New Roman" panose="02020603050405020304" pitchFamily="18" charset="0"/>
                <a:cs typeface="Times New Roman" panose="02020603050405020304" pitchFamily="18" charset="0"/>
              </a:rPr>
              <a:t>UML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dùng</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lập</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và</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cung</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cấp</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tài</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liệu</a:t>
            </a:r>
            <a:r>
              <a:rPr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ngoài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việc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tạo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đoạn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lệnh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thực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thì</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còn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tạo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tài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sau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Ghi</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chép</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về</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của</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Kiến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trúc</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của</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nguồn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hoạch</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dự</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án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a:solidFill>
                  <a:schemeClr val="accent5">
                    <a:lumMod val="10000"/>
                  </a:schemeClr>
                </a:solidFill>
                <a:latin typeface="Times New Roman" panose="02020603050405020304" pitchFamily="18" charset="0"/>
                <a:cs typeface="Times New Roman" panose="02020603050405020304" pitchFamily="18" charset="0"/>
              </a:rPr>
              <a:t>Tests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15</a:t>
            </a:fld>
            <a:endParaRPr lang="en-US">
              <a:solidFill>
                <a:srgbClr val="000066"/>
              </a:solidFill>
            </a:endParaRPr>
          </a:p>
        </p:txBody>
      </p:sp>
    </p:spTree>
    <p:extLst>
      <p:ext uri="{BB962C8B-B14F-4D97-AF65-F5344CB8AC3E}">
        <p14:creationId xmlns:p14="http://schemas.microsoft.com/office/powerpoint/2010/main" val="1468140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207524"/>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488950" y="916686"/>
            <a:ext cx="8111987" cy="5024628"/>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hóa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chuẩn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trực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quan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bằng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ảnh</a:t>
            </a:r>
            <a:endParaRPr lang="en-US" sz="2400" b="0" dirty="0">
              <a:solidFill>
                <a:schemeClr val="accent5">
                  <a:lumMod val="10000"/>
                </a:schemeClr>
              </a:solidFill>
              <a:latin typeface="Times New Roman" panose="02020603050405020304" pitchFamily="18" charset="0"/>
              <a:cs typeface="Times New Roman" panose="02020603050405020304" pitchFamily="18" charset="0"/>
            </a:endParaRP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Phát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quả</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chính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xác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quả</a:t>
            </a:r>
            <a:endParaRPr lang="en-US" sz="2400" b="0" dirty="0">
              <a:solidFill>
                <a:schemeClr val="accent5">
                  <a:lumMod val="10000"/>
                </a:schemeClr>
              </a:solidFill>
              <a:latin typeface="Times New Roman" panose="02020603050405020304" pitchFamily="18" charset="0"/>
              <a:cs typeface="Times New Roman" panose="02020603050405020304" pitchFamily="18" charset="0"/>
            </a:endParaRP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Dễ</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tiếp</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nhóm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trong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cùng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a:t>
            </a: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tiếp</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dễ</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người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liên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quan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đến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phát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p>
          <a:p>
            <a:pPr>
              <a:lnSpc>
                <a:spcPct val="114000"/>
              </a:lnSpc>
              <a:buClr>
                <a:srgbClr val="000099"/>
              </a:buClr>
              <a:buSzPct val="69000"/>
              <a:buFont typeface="Wingdings" pitchFamily="2" charset="2"/>
              <a:buChar char="Ø"/>
            </a:pPr>
            <a:r>
              <a:rPr lang="en-US" sz="2400" b="0" dirty="0">
                <a:solidFill>
                  <a:schemeClr val="accent5">
                    <a:lumMod val="10000"/>
                  </a:schemeClr>
                </a:solidFill>
                <a:latin typeface="Times New Roman" panose="02020603050405020304" pitchFamily="18" charset="0"/>
                <a:cs typeface="Times New Roman" panose="02020603050405020304" pitchFamily="18" charset="0"/>
              </a:rPr>
              <a:t>Cho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thể</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về</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16</a:t>
            </a:fld>
            <a:endParaRPr lang="en-US">
              <a:solidFill>
                <a:srgbClr val="000066"/>
              </a:solidFill>
            </a:endParaRPr>
          </a:p>
        </p:txBody>
      </p:sp>
      <p:pic>
        <p:nvPicPr>
          <p:cNvPr id="6" name="Picture 5">
            <a:extLst>
              <a:ext uri="{FF2B5EF4-FFF2-40B4-BE49-F238E27FC236}">
                <a16:creationId xmlns:a16="http://schemas.microsoft.com/office/drawing/2014/main" id="{83EE3EDF-B241-443A-5C11-8BBB988C85FC}"/>
              </a:ext>
            </a:extLst>
          </p:cNvPr>
          <p:cNvPicPr>
            <a:picLocks noChangeAspect="1"/>
          </p:cNvPicPr>
          <p:nvPr/>
        </p:nvPicPr>
        <p:blipFill rotWithShape="1">
          <a:blip r:embed="rId3"/>
          <a:srcRect r="2527"/>
          <a:stretch/>
        </p:blipFill>
        <p:spPr>
          <a:xfrm>
            <a:off x="5922335" y="3518207"/>
            <a:ext cx="3795823" cy="2829430"/>
          </a:xfrm>
          <a:prstGeom prst="rect">
            <a:avLst/>
          </a:prstGeom>
        </p:spPr>
      </p:pic>
    </p:spTree>
    <p:extLst>
      <p:ext uri="{BB962C8B-B14F-4D97-AF65-F5344CB8AC3E}">
        <p14:creationId xmlns:p14="http://schemas.microsoft.com/office/powerpoint/2010/main" val="11088011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67767"/>
            <a:ext cx="7330054" cy="467995"/>
          </a:xfrm>
        </p:spPr>
        <p:txBody>
          <a:bodyPr/>
          <a:lstStyle/>
          <a:p>
            <a:r>
              <a:rPr lang="en-US">
                <a:solidFill>
                  <a:schemeClr val="bg1"/>
                </a:solidFill>
              </a:rPr>
              <a:t>3.2. CÁC KHUNG NHÌN TRONG UML</a:t>
            </a:r>
          </a:p>
        </p:txBody>
      </p:sp>
      <p:sp>
        <p:nvSpPr>
          <p:cNvPr id="3" name="Content Placeholder 2"/>
          <p:cNvSpPr>
            <a:spLocks noGrp="1"/>
          </p:cNvSpPr>
          <p:nvPr>
            <p:ph idx="1"/>
          </p:nvPr>
        </p:nvSpPr>
        <p:spPr>
          <a:xfrm>
            <a:off x="897730" y="1244029"/>
            <a:ext cx="8067366" cy="4351701"/>
          </a:xfrm>
        </p:spPr>
        <p:txBody>
          <a:bodyPr/>
          <a:lstStyle/>
          <a:p>
            <a:pPr marL="396875" indent="-396875">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Khái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niệm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trong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p>
          <a:p>
            <a:pPr algn="just">
              <a:lnSpc>
                <a:spcPct val="125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được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phân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tích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dưới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góc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độ</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năng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phi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năng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Vì</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vậy</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hóa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chi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tiết</a:t>
            </a:r>
            <a:r>
              <a:rPr lang="en-US" sz="2400" b="0">
                <a:solidFill>
                  <a:schemeClr val="accent5">
                    <a:lumMod val="10000"/>
                  </a:schemeClr>
                </a:solidFill>
                <a:latin typeface="Times New Roman" panose="02020603050405020304" pitchFamily="18" charset="0"/>
                <a:cs typeface="Times New Roman" panose="02020603050405020304" pitchFamily="18" charset="0"/>
              </a:rPr>
              <a:t>, UML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định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nghĩa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cấu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trúc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khung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(View).</a:t>
            </a:r>
          </a:p>
          <a:p>
            <a:pPr algn="just">
              <a:lnSpc>
                <a:spcPct val="125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Mỗi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khung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dưới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những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góc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độ</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gồm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những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biểu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đồ</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17</a:t>
            </a:fld>
            <a:endParaRPr lang="en-US">
              <a:solidFill>
                <a:srgbClr val="000066"/>
              </a:solidFill>
            </a:endParaRPr>
          </a:p>
        </p:txBody>
      </p:sp>
    </p:spTree>
    <p:extLst>
      <p:ext uri="{BB962C8B-B14F-4D97-AF65-F5344CB8AC3E}">
        <p14:creationId xmlns:p14="http://schemas.microsoft.com/office/powerpoint/2010/main" val="1167857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247912"/>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170122" y="928910"/>
            <a:ext cx="9505506" cy="5312863"/>
          </a:xfrm>
        </p:spPr>
        <p:txBody>
          <a:bodyPr/>
          <a:lstStyle/>
          <a:p>
            <a:pPr>
              <a:lnSpc>
                <a:spcPct val="130000"/>
              </a:lnSpc>
              <a:spcBef>
                <a:spcPts val="1200"/>
              </a:spcBef>
              <a:spcAft>
                <a:spcPts val="1200"/>
              </a:spcAft>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Cấu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trúc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người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dùng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(User model view, Use case view, Scenario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cấu</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trúc</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(Logical view, Structure model view, Static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động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thái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(Behavioral model view, Dynamic </a:t>
            </a:r>
            <a:r>
              <a:rPr lang="en-US" dirty="0" err="1">
                <a:solidFill>
                  <a:schemeClr val="accent5">
                    <a:lumMod val="10000"/>
                  </a:schemeClr>
                </a:solidFill>
                <a:latin typeface="Times New Roman" panose="02020603050405020304" pitchFamily="18" charset="0"/>
                <a:cs typeface="Times New Roman" panose="02020603050405020304" pitchFamily="18" charset="0"/>
              </a:rPr>
              <a:t>hoặc</a:t>
            </a:r>
            <a:r>
              <a:rPr lang="en-US" dirty="0">
                <a:solidFill>
                  <a:schemeClr val="accent5">
                    <a:lumMod val="10000"/>
                  </a:schemeClr>
                </a:solidFill>
                <a:latin typeface="Times New Roman" panose="02020603050405020304" pitchFamily="18" charset="0"/>
                <a:cs typeface="Times New Roman" panose="02020603050405020304" pitchFamily="18" charset="0"/>
              </a:rPr>
              <a:t> Process)</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thực</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(Implementation model, Component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khai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(Deployment view, Environment model view)</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18</a:t>
            </a:fld>
            <a:endParaRPr lang="en-US">
              <a:solidFill>
                <a:srgbClr val="000066"/>
              </a:solidFill>
            </a:endParaRPr>
          </a:p>
        </p:txBody>
      </p:sp>
    </p:spTree>
    <p:extLst>
      <p:ext uri="{BB962C8B-B14F-4D97-AF65-F5344CB8AC3E}">
        <p14:creationId xmlns:p14="http://schemas.microsoft.com/office/powerpoint/2010/main" val="2794844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461" y="197586"/>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p:txBody>
          <a:bodyPr/>
          <a:lstStyle/>
          <a:p>
            <a:pPr>
              <a:lnSpc>
                <a:spcPct val="130000"/>
              </a:lnSpc>
              <a:defRPr/>
            </a:pPr>
            <a:r>
              <a:rPr lang="en-US" altLang="en-US" sz="2800"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Cấu trúc khung nhìn</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19</a:t>
            </a:fld>
            <a:endParaRPr lang="en-US">
              <a:solidFill>
                <a:srgbClr val="000066"/>
              </a:solidFill>
            </a:endParaRPr>
          </a:p>
        </p:txBody>
      </p:sp>
      <p:pic>
        <p:nvPicPr>
          <p:cNvPr id="1026" name="Picture 2" descr="TDU - ĐH TIN K5: Cơ bản về Phân tích và thiết kế hướng đối tượng và U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227" y="1321904"/>
            <a:ext cx="6590012" cy="451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14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a:t>
            </a:fld>
            <a:endParaRPr lang="en-US">
              <a:solidFill>
                <a:srgbClr val="000066"/>
              </a:solidFill>
            </a:endParaRP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3609710956"/>
              </p:ext>
            </p:extLst>
          </p:nvPr>
        </p:nvGraphicFramePr>
        <p:xfrm>
          <a:off x="1831428" y="1639615"/>
          <a:ext cx="7007772" cy="3918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057400" y="221998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2.1</a:t>
            </a:r>
          </a:p>
        </p:txBody>
      </p:sp>
      <p:sp>
        <p:nvSpPr>
          <p:cNvPr id="12" name="TextBox 11"/>
          <p:cNvSpPr txBox="1"/>
          <p:nvPr/>
        </p:nvSpPr>
        <p:spPr>
          <a:xfrm>
            <a:off x="2362200" y="336298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2.2</a:t>
            </a:r>
          </a:p>
        </p:txBody>
      </p:sp>
      <p:sp>
        <p:nvSpPr>
          <p:cNvPr id="13" name="TextBox 12"/>
          <p:cNvSpPr txBox="1"/>
          <p:nvPr/>
        </p:nvSpPr>
        <p:spPr>
          <a:xfrm>
            <a:off x="2133600" y="449580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2.3</a:t>
            </a:r>
          </a:p>
        </p:txBody>
      </p:sp>
      <p:sp>
        <p:nvSpPr>
          <p:cNvPr id="10" name="TextBox 9"/>
          <p:cNvSpPr txBox="1"/>
          <p:nvPr/>
        </p:nvSpPr>
        <p:spPr>
          <a:xfrm>
            <a:off x="1280813" y="174992"/>
            <a:ext cx="8163338" cy="584775"/>
          </a:xfrm>
          <a:prstGeom prst="rect">
            <a:avLst/>
          </a:prstGeom>
          <a:noFill/>
        </p:spPr>
        <p:txBody>
          <a:bodyPr wrap="square" rtlCol="0">
            <a:spAutoFit/>
          </a:bodyPr>
          <a:lstStyle/>
          <a:p>
            <a:r>
              <a:rPr lang="en-US" sz="2000" b="1">
                <a:solidFill>
                  <a:schemeClr val="bg1"/>
                </a:solidFill>
              </a:rPr>
              <a:t>	</a:t>
            </a:r>
            <a:r>
              <a:rPr lang="en-US" sz="3200" b="1">
                <a:solidFill>
                  <a:schemeClr val="bg1"/>
                </a:solidFill>
                <a:latin typeface="Times New Roman" panose="02020603050405020304" pitchFamily="18" charset="0"/>
                <a:cs typeface="Times New Roman" panose="02020603050405020304" pitchFamily="18" charset="0"/>
              </a:rPr>
              <a:t>KHÁI </a:t>
            </a:r>
            <a:r>
              <a:rPr lang="en-US" sz="3200" b="1" dirty="0">
                <a:solidFill>
                  <a:schemeClr val="bg1"/>
                </a:solidFill>
                <a:latin typeface="Times New Roman" panose="02020603050405020304" pitchFamily="18" charset="0"/>
                <a:cs typeface="Times New Roman" panose="02020603050405020304" pitchFamily="18" charset="0"/>
              </a:rPr>
              <a:t>QUÁT NỘI DUNG BÀI HỌC</a:t>
            </a:r>
          </a:p>
        </p:txBody>
      </p:sp>
    </p:spTree>
    <p:extLst>
      <p:ext uri="{BB962C8B-B14F-4D97-AF65-F5344CB8AC3E}">
        <p14:creationId xmlns:p14="http://schemas.microsoft.com/office/powerpoint/2010/main" val="381356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5598" y="167768"/>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690094" y="1058119"/>
            <a:ext cx="9020436" cy="5074323"/>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bao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nhiêu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773206" lvl="1" indent="-342900" algn="just">
              <a:lnSpc>
                <a:spcPct val="130000"/>
              </a:lnSpc>
              <a:buClr>
                <a:srgbClr val="000099"/>
              </a:buClr>
              <a:buSzPct val="69230"/>
              <a:tabLst>
                <a:tab pos="313221" algn="l"/>
                <a:tab pos="313781" algn="l"/>
              </a:tabLst>
              <a:defRPr/>
            </a:pPr>
            <a:r>
              <a:rPr lang="vi-VN" dirty="0">
                <a:latin typeface="Times New Roman"/>
                <a:cs typeface="Times New Roman"/>
              </a:rPr>
              <a:t>Mô </a:t>
            </a:r>
            <a:r>
              <a:rPr lang="vi-VN" spc="-4" dirty="0">
                <a:latin typeface="Times New Roman"/>
                <a:cs typeface="Times New Roman"/>
              </a:rPr>
              <a:t>hình phù hợp </a:t>
            </a:r>
            <a:r>
              <a:rPr lang="vi-VN" dirty="0">
                <a:latin typeface="Times New Roman"/>
                <a:cs typeface="Times New Roman"/>
              </a:rPr>
              <a:t>với ngữ </a:t>
            </a:r>
            <a:r>
              <a:rPr lang="vi-VN" spc="-4" dirty="0">
                <a:latin typeface="Times New Roman"/>
                <a:cs typeface="Times New Roman"/>
              </a:rPr>
              <a:t>cảnh phát triển </a:t>
            </a:r>
            <a:r>
              <a:rPr lang="vi-VN" dirty="0">
                <a:latin typeface="Times New Roman"/>
                <a:cs typeface="Times New Roman"/>
              </a:rPr>
              <a:t>hệ</a:t>
            </a:r>
            <a:r>
              <a:rPr lang="vi-VN" spc="-31" dirty="0">
                <a:latin typeface="Times New Roman"/>
                <a:cs typeface="Times New Roman"/>
              </a:rPr>
              <a:t> </a:t>
            </a:r>
            <a:r>
              <a:rPr lang="vi-VN" spc="-4" dirty="0">
                <a:latin typeface="Times New Roman"/>
                <a:cs typeface="Times New Roman"/>
              </a:rPr>
              <a:t>thống</a:t>
            </a:r>
            <a:endParaRPr lang="vi-VN" dirty="0">
              <a:latin typeface="Times New Roman"/>
              <a:cs typeface="Times New Roman"/>
            </a:endParaRPr>
          </a:p>
          <a:p>
            <a:pPr marL="773206" lvl="1" indent="-342900" algn="just">
              <a:lnSpc>
                <a:spcPct val="130000"/>
              </a:lnSpc>
              <a:buClr>
                <a:srgbClr val="000099"/>
              </a:buClr>
              <a:buSzPct val="69230"/>
              <a:tabLst>
                <a:tab pos="313221" algn="l"/>
                <a:tab pos="313781" algn="l"/>
              </a:tabLst>
              <a:defRPr/>
            </a:pPr>
            <a:r>
              <a:rPr lang="vi-VN" spc="-4" dirty="0">
                <a:solidFill>
                  <a:srgbClr val="FF0000"/>
                </a:solidFill>
                <a:latin typeface="Times New Roman"/>
                <a:cs typeface="Times New Roman"/>
              </a:rPr>
              <a:t>Không phải</a:t>
            </a:r>
            <a:r>
              <a:rPr lang="vi-VN" spc="-4" dirty="0">
                <a:latin typeface="Times New Roman"/>
                <a:cs typeface="Times New Roman"/>
              </a:rPr>
              <a:t> tất cả các mô </a:t>
            </a:r>
            <a:r>
              <a:rPr lang="vi-VN" dirty="0">
                <a:latin typeface="Times New Roman"/>
                <a:cs typeface="Times New Roman"/>
              </a:rPr>
              <a:t>hình </a:t>
            </a:r>
            <a:r>
              <a:rPr lang="vi-VN" spc="-4" dirty="0">
                <a:latin typeface="Times New Roman"/>
                <a:cs typeface="Times New Roman"/>
              </a:rPr>
              <a:t>đòi </a:t>
            </a:r>
            <a:r>
              <a:rPr lang="vi-VN" spc="4" dirty="0">
                <a:latin typeface="Times New Roman"/>
                <a:cs typeface="Times New Roman"/>
              </a:rPr>
              <a:t>hỏi </a:t>
            </a:r>
            <a:r>
              <a:rPr lang="vi-VN" spc="-4" dirty="0">
                <a:latin typeface="Times New Roman"/>
                <a:cs typeface="Times New Roman"/>
              </a:rPr>
              <a:t>đầy đủ khung</a:t>
            </a:r>
            <a:r>
              <a:rPr lang="vi-VN" spc="-31" dirty="0">
                <a:latin typeface="Times New Roman"/>
                <a:cs typeface="Times New Roman"/>
              </a:rPr>
              <a:t> </a:t>
            </a:r>
            <a:r>
              <a:rPr lang="vi-VN" spc="-4" dirty="0">
                <a:latin typeface="Times New Roman"/>
                <a:cs typeface="Times New Roman"/>
              </a:rPr>
              <a:t>nhìn</a:t>
            </a:r>
            <a:endParaRPr lang="vi-VN"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Đơn </a:t>
            </a:r>
            <a:r>
              <a:rPr lang="vi-VN" sz="2200" dirty="0">
                <a:latin typeface="Times New Roman"/>
                <a:cs typeface="Times New Roman"/>
              </a:rPr>
              <a:t>xử lý: </a:t>
            </a:r>
            <a:r>
              <a:rPr lang="vi-VN" sz="2200" spc="-9" dirty="0">
                <a:latin typeface="Times New Roman"/>
                <a:cs typeface="Times New Roman"/>
              </a:rPr>
              <a:t>Bỏ </a:t>
            </a:r>
            <a:r>
              <a:rPr lang="vi-VN" sz="2200" dirty="0">
                <a:latin typeface="Times New Roman"/>
                <a:cs typeface="Times New Roman"/>
              </a:rPr>
              <a:t>qua </a:t>
            </a:r>
            <a:r>
              <a:rPr lang="vi-VN" sz="2200" spc="-4" dirty="0">
                <a:latin typeface="Times New Roman"/>
                <a:cs typeface="Times New Roman"/>
              </a:rPr>
              <a:t>khung </a:t>
            </a:r>
            <a:r>
              <a:rPr lang="vi-VN" sz="2200" dirty="0">
                <a:latin typeface="Times New Roman"/>
                <a:cs typeface="Times New Roman"/>
              </a:rPr>
              <a:t>nhìn </a:t>
            </a:r>
            <a:r>
              <a:rPr lang="vi-VN" sz="2200" spc="-4" dirty="0">
                <a:latin typeface="Times New Roman"/>
                <a:cs typeface="Times New Roman"/>
              </a:rPr>
              <a:t>triển</a:t>
            </a:r>
            <a:r>
              <a:rPr lang="vi-VN" sz="2200" spc="9" dirty="0">
                <a:latin typeface="Times New Roman"/>
                <a:cs typeface="Times New Roman"/>
              </a:rPr>
              <a:t> </a:t>
            </a:r>
            <a:r>
              <a:rPr lang="vi-VN" sz="2200" spc="-4" dirty="0">
                <a:latin typeface="Times New Roman"/>
                <a:cs typeface="Times New Roman"/>
              </a:rPr>
              <a:t>khai</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Đơn tiến </a:t>
            </a:r>
            <a:r>
              <a:rPr lang="vi-VN" sz="2200" dirty="0">
                <a:latin typeface="Times New Roman"/>
                <a:cs typeface="Times New Roman"/>
              </a:rPr>
              <a:t>trình: </a:t>
            </a:r>
            <a:r>
              <a:rPr lang="vi-VN" sz="2200" spc="-4" dirty="0">
                <a:latin typeface="Times New Roman"/>
                <a:cs typeface="Times New Roman"/>
              </a:rPr>
              <a:t>Bỏ qua khung </a:t>
            </a:r>
            <a:r>
              <a:rPr lang="vi-VN" sz="2200" dirty="0">
                <a:latin typeface="Times New Roman"/>
                <a:cs typeface="Times New Roman"/>
              </a:rPr>
              <a:t>nhìn </a:t>
            </a:r>
            <a:r>
              <a:rPr lang="vi-VN" sz="2200" spc="-4" dirty="0">
                <a:latin typeface="Times New Roman"/>
                <a:cs typeface="Times New Roman"/>
              </a:rPr>
              <a:t>tiến</a:t>
            </a:r>
            <a:r>
              <a:rPr lang="vi-VN" sz="2200" spc="22" dirty="0">
                <a:latin typeface="Times New Roman"/>
                <a:cs typeface="Times New Roman"/>
              </a:rPr>
              <a:t> </a:t>
            </a:r>
            <a:r>
              <a:rPr lang="vi-VN" sz="2200" spc="-4" dirty="0">
                <a:latin typeface="Times New Roman"/>
                <a:cs typeface="Times New Roman"/>
              </a:rPr>
              <a:t>trình</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Chương trình rất </a:t>
            </a:r>
            <a:r>
              <a:rPr lang="vi-VN" sz="2200" dirty="0">
                <a:latin typeface="Times New Roman"/>
                <a:cs typeface="Times New Roman"/>
              </a:rPr>
              <a:t>nhỏ: </a:t>
            </a:r>
            <a:r>
              <a:rPr lang="vi-VN" sz="2200" spc="-4" dirty="0">
                <a:latin typeface="Times New Roman"/>
                <a:cs typeface="Times New Roman"/>
              </a:rPr>
              <a:t>Bỏ qua khung </a:t>
            </a:r>
            <a:r>
              <a:rPr lang="vi-VN" sz="2200" spc="-9" dirty="0">
                <a:latin typeface="Times New Roman"/>
                <a:cs typeface="Times New Roman"/>
              </a:rPr>
              <a:t>nhìn </a:t>
            </a:r>
            <a:r>
              <a:rPr lang="vi-VN" sz="2200" spc="-4" dirty="0">
                <a:latin typeface="Times New Roman"/>
                <a:cs typeface="Times New Roman"/>
              </a:rPr>
              <a:t>cài</a:t>
            </a:r>
            <a:r>
              <a:rPr lang="vi-VN" sz="2200" spc="31" dirty="0">
                <a:latin typeface="Times New Roman"/>
                <a:cs typeface="Times New Roman"/>
              </a:rPr>
              <a:t> </a:t>
            </a:r>
            <a:r>
              <a:rPr lang="vi-VN" sz="2200" spc="-4" dirty="0">
                <a:latin typeface="Times New Roman"/>
                <a:cs typeface="Times New Roman"/>
              </a:rPr>
              <a:t>đặt</a:t>
            </a:r>
            <a:endParaRPr lang="vi-VN" sz="2200" dirty="0">
              <a:latin typeface="Times New Roman"/>
              <a:cs typeface="Times New Roman"/>
            </a:endParaRPr>
          </a:p>
          <a:p>
            <a:pPr marL="805163" lvl="1" indent="-375417" algn="just">
              <a:lnSpc>
                <a:spcPct val="130000"/>
              </a:lnSpc>
              <a:buClr>
                <a:srgbClr val="000099"/>
              </a:buClr>
              <a:buSzPct val="69230"/>
              <a:tabLst>
                <a:tab pos="386063" algn="l"/>
                <a:tab pos="386624" algn="l"/>
              </a:tabLst>
              <a:defRPr/>
            </a:pPr>
            <a:r>
              <a:rPr lang="vi-VN" dirty="0">
                <a:latin typeface="Times New Roman"/>
                <a:cs typeface="Times New Roman"/>
              </a:rPr>
              <a:t>Bổ </a:t>
            </a:r>
            <a:r>
              <a:rPr lang="vi-VN" spc="-4" dirty="0">
                <a:latin typeface="Times New Roman"/>
                <a:cs typeface="Times New Roman"/>
              </a:rPr>
              <a:t>sung </a:t>
            </a:r>
            <a:r>
              <a:rPr lang="vi-VN" spc="-9" dirty="0">
                <a:latin typeface="Times New Roman"/>
                <a:cs typeface="Times New Roman"/>
              </a:rPr>
              <a:t>các </a:t>
            </a:r>
            <a:r>
              <a:rPr lang="vi-VN" dirty="0">
                <a:latin typeface="Times New Roman"/>
                <a:cs typeface="Times New Roman"/>
              </a:rPr>
              <a:t>khung</a:t>
            </a:r>
            <a:r>
              <a:rPr lang="vi-VN" spc="-9" dirty="0">
                <a:latin typeface="Times New Roman"/>
                <a:cs typeface="Times New Roman"/>
              </a:rPr>
              <a:t> </a:t>
            </a:r>
            <a:r>
              <a:rPr lang="vi-VN" spc="-4" dirty="0">
                <a:latin typeface="Times New Roman"/>
                <a:cs typeface="Times New Roman"/>
              </a:rPr>
              <a:t>nhìn</a:t>
            </a:r>
            <a:endParaRPr lang="vi-VN"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Data</a:t>
            </a:r>
            <a:r>
              <a:rPr lang="vi-VN" sz="2200" spc="-9" dirty="0">
                <a:latin typeface="Times New Roman"/>
                <a:cs typeface="Times New Roman"/>
              </a:rPr>
              <a:t> </a:t>
            </a:r>
            <a:r>
              <a:rPr lang="vi-VN" sz="2200" spc="-4" dirty="0">
                <a:latin typeface="Times New Roman"/>
                <a:cs typeface="Times New Roman"/>
              </a:rPr>
              <a:t>view</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Security</a:t>
            </a:r>
            <a:r>
              <a:rPr lang="vi-VN" sz="2200" spc="13" dirty="0">
                <a:latin typeface="Times New Roman"/>
                <a:cs typeface="Times New Roman"/>
              </a:rPr>
              <a:t> </a:t>
            </a:r>
            <a:r>
              <a:rPr lang="vi-VN" sz="2200" spc="-4" dirty="0">
                <a:latin typeface="Times New Roman"/>
                <a:cs typeface="Times New Roman"/>
              </a:rPr>
              <a:t>view</a:t>
            </a:r>
            <a:endParaRPr lang="vi-VN" sz="220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20</a:t>
            </a:fld>
            <a:endParaRPr lang="en-US">
              <a:solidFill>
                <a:srgbClr val="000066"/>
              </a:solidFill>
            </a:endParaRPr>
          </a:p>
        </p:txBody>
      </p:sp>
    </p:spTree>
    <p:extLst>
      <p:ext uri="{BB962C8B-B14F-4D97-AF65-F5344CB8AC3E}">
        <p14:creationId xmlns:p14="http://schemas.microsoft.com/office/powerpoint/2010/main" val="1472172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8" y="187647"/>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640400" y="928911"/>
            <a:ext cx="8713122" cy="5044506"/>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.2.1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ca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(Use Case view)</a:t>
            </a:r>
          </a:p>
          <a:p>
            <a:pPr marL="773206" lvl="1" indent="-342900" algn="just">
              <a:lnSpc>
                <a:spcPct val="130000"/>
              </a:lnSpc>
              <a:buClr>
                <a:srgbClr val="000099"/>
              </a:buClr>
              <a:buSzPct val="69230"/>
              <a:tabLst>
                <a:tab pos="313221" algn="l"/>
                <a:tab pos="313781" algn="l"/>
              </a:tabLst>
              <a:defRPr/>
            </a:pPr>
            <a:r>
              <a:rPr lang="en-US" b="1" dirty="0">
                <a:latin typeface="Times New Roman"/>
                <a:cs typeface="Times New Roman"/>
              </a:rPr>
              <a:t>Use case view</a:t>
            </a:r>
            <a:r>
              <a:rPr lang="en-US" dirty="0">
                <a:latin typeface="Times New Roman"/>
                <a:cs typeface="Times New Roman"/>
              </a:rPr>
              <a:t>: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nhìn</a:t>
            </a:r>
            <a:r>
              <a:rPr lang="en-US" dirty="0">
                <a:latin typeface="Times New Roman"/>
                <a:cs typeface="Times New Roman"/>
              </a:rPr>
              <a:t> </a:t>
            </a:r>
            <a:r>
              <a:rPr lang="en-US" dirty="0" err="1">
                <a:latin typeface="Times New Roman"/>
                <a:cs typeface="Times New Roman"/>
              </a:rPr>
              <a:t>hệ</a:t>
            </a:r>
            <a:r>
              <a:rPr lang="en-US" dirty="0">
                <a:latin typeface="Times New Roman"/>
                <a:cs typeface="Times New Roman"/>
              </a:rPr>
              <a:t> </a:t>
            </a:r>
            <a:r>
              <a:rPr lang="en-US" dirty="0" err="1">
                <a:latin typeface="Times New Roman"/>
                <a:cs typeface="Times New Roman"/>
              </a:rPr>
              <a:t>thống</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Nó</a:t>
            </a:r>
            <a:r>
              <a:rPr lang="en-US" dirty="0">
                <a:latin typeface="Times New Roman"/>
                <a:cs typeface="Times New Roman"/>
              </a:rPr>
              <a:t> </a:t>
            </a:r>
            <a:r>
              <a:rPr lang="en-US" dirty="0" err="1">
                <a:latin typeface="Times New Roman"/>
                <a:cs typeface="Times New Roman"/>
              </a:rPr>
              <a:t>bao</a:t>
            </a:r>
            <a:r>
              <a:rPr lang="en-US" dirty="0">
                <a:latin typeface="Times New Roman"/>
                <a:cs typeface="Times New Roman"/>
              </a:rPr>
              <a:t> </a:t>
            </a:r>
            <a:r>
              <a:rPr lang="en-US" dirty="0" err="1">
                <a:latin typeface="Times New Roman"/>
                <a:cs typeface="Times New Roman"/>
              </a:rPr>
              <a:t>gồm</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vấn</a:t>
            </a:r>
            <a:r>
              <a:rPr lang="en-US" dirty="0">
                <a:latin typeface="Times New Roman"/>
                <a:cs typeface="Times New Roman"/>
              </a:rPr>
              <a:t> </a:t>
            </a:r>
            <a:r>
              <a:rPr lang="en-US" dirty="0" err="1">
                <a:latin typeface="Times New Roman"/>
                <a:cs typeface="Times New Roman"/>
              </a:rPr>
              <a:t>đề</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giải</a:t>
            </a:r>
            <a:r>
              <a:rPr lang="en-US" dirty="0">
                <a:latin typeface="Times New Roman"/>
                <a:cs typeface="Times New Roman"/>
              </a:rPr>
              <a:t> </a:t>
            </a:r>
            <a:r>
              <a:rPr lang="en-US" dirty="0" err="1">
                <a:latin typeface="Times New Roman"/>
                <a:cs typeface="Times New Roman"/>
              </a:rPr>
              <a:t>quyết</a:t>
            </a:r>
            <a:r>
              <a:rPr lang="en-US" dirty="0">
                <a:latin typeface="Times New Roman"/>
                <a:cs typeface="Times New Roman"/>
              </a:rPr>
              <a:t> </a:t>
            </a:r>
            <a:r>
              <a:rPr lang="en-US" dirty="0" err="1">
                <a:latin typeface="Times New Roman"/>
                <a:cs typeface="Times New Roman"/>
              </a:rPr>
              <a:t>vấn</a:t>
            </a:r>
            <a:r>
              <a:rPr lang="en-US" dirty="0">
                <a:latin typeface="Times New Roman"/>
                <a:cs typeface="Times New Roman"/>
              </a:rPr>
              <a:t> </a:t>
            </a:r>
            <a:r>
              <a:rPr lang="en-US" dirty="0" err="1">
                <a:latin typeface="Times New Roman"/>
                <a:cs typeface="Times New Roman"/>
              </a:rPr>
              <a:t>đề</a:t>
            </a:r>
            <a:r>
              <a:rPr lang="en-US" dirty="0">
                <a:latin typeface="Times New Roman"/>
                <a:cs typeface="Times New Roman"/>
              </a:rPr>
              <a:t> </a:t>
            </a:r>
            <a:r>
              <a:rPr lang="en-US" dirty="0" err="1">
                <a:latin typeface="Times New Roman"/>
                <a:cs typeface="Times New Roman"/>
              </a:rPr>
              <a:t>theo</a:t>
            </a:r>
            <a:r>
              <a:rPr lang="en-US" dirty="0">
                <a:latin typeface="Times New Roman"/>
                <a:cs typeface="Times New Roman"/>
              </a:rPr>
              <a:t> </a:t>
            </a:r>
            <a:r>
              <a:rPr lang="en-US" dirty="0" err="1">
                <a:latin typeface="Times New Roman"/>
                <a:cs typeface="Times New Roman"/>
              </a:rPr>
              <a:t>từng</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hoặc</a:t>
            </a:r>
            <a:r>
              <a:rPr lang="en-US" dirty="0">
                <a:latin typeface="Times New Roman"/>
                <a:cs typeface="Times New Roman"/>
              </a:rPr>
              <a:t> </a:t>
            </a:r>
            <a:r>
              <a:rPr lang="en-US" dirty="0" err="1">
                <a:latin typeface="Times New Roman"/>
                <a:cs typeface="Times New Roman"/>
              </a:rPr>
              <a:t>nhóm</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Khung</a:t>
            </a:r>
            <a:r>
              <a:rPr lang="en-US" dirty="0">
                <a:latin typeface="Times New Roman"/>
                <a:cs typeface="Times New Roman"/>
              </a:rPr>
              <a:t> </a:t>
            </a:r>
            <a:r>
              <a:rPr lang="en-US" dirty="0" err="1">
                <a:latin typeface="Times New Roman"/>
                <a:cs typeface="Times New Roman"/>
              </a:rPr>
              <a:t>nhìn</a:t>
            </a:r>
            <a:r>
              <a:rPr lang="en-US" dirty="0">
                <a:latin typeface="Times New Roman"/>
                <a:cs typeface="Times New Roman"/>
              </a:rPr>
              <a:t> </a:t>
            </a:r>
            <a:r>
              <a:rPr lang="en-US" dirty="0" err="1">
                <a:latin typeface="Times New Roman"/>
                <a:cs typeface="Times New Roman"/>
              </a:rPr>
              <a:t>này</a:t>
            </a:r>
            <a:r>
              <a:rPr lang="en-US" dirty="0">
                <a:latin typeface="Times New Roman"/>
                <a:cs typeface="Times New Roman"/>
              </a:rPr>
              <a:t> </a:t>
            </a:r>
            <a:r>
              <a:rPr lang="en-US" dirty="0" err="1">
                <a:latin typeface="Times New Roman"/>
                <a:cs typeface="Times New Roman"/>
              </a:rPr>
              <a:t>bao</a:t>
            </a:r>
            <a:r>
              <a:rPr lang="en-US" dirty="0">
                <a:latin typeface="Times New Roman"/>
                <a:cs typeface="Times New Roman"/>
              </a:rPr>
              <a:t> </a:t>
            </a:r>
            <a:r>
              <a:rPr lang="en-US" dirty="0" err="1">
                <a:latin typeface="Times New Roman"/>
                <a:cs typeface="Times New Roman"/>
              </a:rPr>
              <a:t>gồm</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trường</a:t>
            </a:r>
            <a:r>
              <a:rPr lang="en-US" dirty="0">
                <a:latin typeface="Times New Roman"/>
                <a:cs typeface="Times New Roman"/>
              </a:rPr>
              <a:t> </a:t>
            </a:r>
            <a:r>
              <a:rPr lang="en-US" dirty="0" err="1">
                <a:latin typeface="Times New Roman"/>
                <a:cs typeface="Times New Roman"/>
              </a:rPr>
              <a:t>hợp</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a:t>
            </a:r>
          </a:p>
          <a:p>
            <a:pPr marL="773206" lvl="1" indent="-342900" algn="just">
              <a:lnSpc>
                <a:spcPct val="130000"/>
              </a:lnSpc>
              <a:buClr>
                <a:srgbClr val="000099"/>
              </a:buClr>
              <a:buSzPct val="69230"/>
              <a:tabLst>
                <a:tab pos="313221" algn="l"/>
                <a:tab pos="313781" algn="l"/>
              </a:tabLst>
              <a:defRPr/>
            </a:pPr>
            <a:r>
              <a:rPr lang="en-US" b="1" dirty="0">
                <a:latin typeface="Times New Roman"/>
                <a:cs typeface="Times New Roman"/>
              </a:rPr>
              <a:t>Use case view</a:t>
            </a:r>
            <a:r>
              <a:rPr lang="en-US" dirty="0">
                <a:latin typeface="Times New Roman"/>
                <a:cs typeface="Times New Roman"/>
              </a:rPr>
              <a:t>:</a:t>
            </a:r>
            <a:r>
              <a:rPr lang="en-US" b="1" dirty="0">
                <a:latin typeface="Times New Roman"/>
                <a:cs typeface="Times New Roman"/>
              </a:rPr>
              <a:t> </a:t>
            </a:r>
            <a:r>
              <a:rPr lang="en-US" altLang="en-US" dirty="0" err="1">
                <a:latin typeface="Times New Roman"/>
                <a:cs typeface="Times New Roman"/>
              </a:rPr>
              <a:t>mô</a:t>
            </a:r>
            <a:r>
              <a:rPr lang="en-US" altLang="en-US" dirty="0">
                <a:latin typeface="Times New Roman"/>
                <a:cs typeface="Times New Roman"/>
              </a:rPr>
              <a:t> </a:t>
            </a:r>
            <a:r>
              <a:rPr lang="en-US" altLang="en-US" dirty="0" err="1">
                <a:latin typeface="Times New Roman"/>
                <a:cs typeface="Times New Roman"/>
              </a:rPr>
              <a:t>tả</a:t>
            </a:r>
            <a:r>
              <a:rPr lang="en-US" altLang="en-US" dirty="0">
                <a:latin typeface="Times New Roman"/>
                <a:cs typeface="Times New Roman"/>
              </a:rPr>
              <a:t> </a:t>
            </a:r>
            <a:r>
              <a:rPr lang="en-US" altLang="en-US" dirty="0" err="1">
                <a:latin typeface="Times New Roman"/>
                <a:cs typeface="Times New Roman"/>
              </a:rPr>
              <a:t>các</a:t>
            </a:r>
            <a:r>
              <a:rPr lang="en-US" altLang="en-US" dirty="0">
                <a:latin typeface="Times New Roman"/>
                <a:cs typeface="Times New Roman"/>
              </a:rPr>
              <a:t> </a:t>
            </a:r>
            <a:r>
              <a:rPr lang="en-US" altLang="en-US" dirty="0" err="1">
                <a:latin typeface="Times New Roman"/>
                <a:cs typeface="Times New Roman"/>
              </a:rPr>
              <a:t>chức</a:t>
            </a:r>
            <a:r>
              <a:rPr lang="en-US" altLang="en-US" dirty="0">
                <a:latin typeface="Times New Roman"/>
                <a:cs typeface="Times New Roman"/>
              </a:rPr>
              <a:t> </a:t>
            </a:r>
            <a:r>
              <a:rPr lang="en-US" altLang="en-US" dirty="0" err="1">
                <a:latin typeface="Times New Roman"/>
                <a:cs typeface="Times New Roman"/>
              </a:rPr>
              <a:t>năng</a:t>
            </a:r>
            <a:r>
              <a:rPr lang="en-US" altLang="en-US" dirty="0">
                <a:latin typeface="Times New Roman"/>
                <a:cs typeface="Times New Roman"/>
              </a:rPr>
              <a:t>, </a:t>
            </a:r>
            <a:r>
              <a:rPr lang="en-US" altLang="en-US" dirty="0" err="1">
                <a:latin typeface="Times New Roman"/>
                <a:cs typeface="Times New Roman"/>
              </a:rPr>
              <a:t>nhiệm</a:t>
            </a:r>
            <a:r>
              <a:rPr lang="en-US" altLang="en-US" dirty="0">
                <a:latin typeface="Times New Roman"/>
                <a:cs typeface="Times New Roman"/>
              </a:rPr>
              <a:t> </a:t>
            </a:r>
            <a:r>
              <a:rPr lang="en-US" altLang="en-US" dirty="0" err="1">
                <a:latin typeface="Times New Roman"/>
                <a:cs typeface="Times New Roman"/>
              </a:rPr>
              <a:t>vụ</a:t>
            </a:r>
            <a:r>
              <a:rPr lang="en-US" altLang="en-US" dirty="0">
                <a:latin typeface="Times New Roman"/>
                <a:cs typeface="Times New Roman"/>
              </a:rPr>
              <a:t> </a:t>
            </a:r>
            <a:r>
              <a:rPr lang="en-US" altLang="en-US" dirty="0" err="1">
                <a:latin typeface="Times New Roman"/>
                <a:cs typeface="Times New Roman"/>
              </a:rPr>
              <a:t>của</a:t>
            </a:r>
            <a:r>
              <a:rPr lang="en-US" altLang="en-US" dirty="0">
                <a:latin typeface="Times New Roman"/>
                <a:cs typeface="Times New Roman"/>
              </a:rPr>
              <a:t> </a:t>
            </a:r>
            <a:r>
              <a:rPr lang="en-US" altLang="en-US" dirty="0" err="1">
                <a:latin typeface="Times New Roman"/>
                <a:cs typeface="Times New Roman"/>
              </a:rPr>
              <a:t>hệ</a:t>
            </a:r>
            <a:r>
              <a:rPr lang="en-US" altLang="en-US" dirty="0">
                <a:latin typeface="Times New Roman"/>
                <a:cs typeface="Times New Roman"/>
              </a:rPr>
              <a:t> </a:t>
            </a:r>
            <a:r>
              <a:rPr lang="en-US" altLang="en-US" dirty="0" err="1">
                <a:latin typeface="Times New Roman"/>
                <a:cs typeface="Times New Roman"/>
              </a:rPr>
              <a:t>thống</a:t>
            </a:r>
            <a:r>
              <a:rPr lang="en-US" altLang="en-US" dirty="0">
                <a:latin typeface="Times New Roman"/>
                <a:cs typeface="Times New Roman"/>
              </a:rPr>
              <a:t>, </a:t>
            </a:r>
            <a:r>
              <a:rPr lang="en-US" altLang="en-US" dirty="0" err="1">
                <a:latin typeface="Times New Roman"/>
                <a:cs typeface="Times New Roman"/>
              </a:rPr>
              <a:t>được</a:t>
            </a:r>
            <a:r>
              <a:rPr lang="en-US" altLang="en-US" dirty="0">
                <a:latin typeface="Times New Roman"/>
                <a:cs typeface="Times New Roman"/>
              </a:rPr>
              <a:t> </a:t>
            </a:r>
            <a:r>
              <a:rPr lang="en-US" altLang="en-US" dirty="0" err="1">
                <a:latin typeface="Times New Roman"/>
                <a:cs typeface="Times New Roman"/>
              </a:rPr>
              <a:t>thể</a:t>
            </a:r>
            <a:r>
              <a:rPr lang="en-US" altLang="en-US" dirty="0">
                <a:latin typeface="Times New Roman"/>
                <a:cs typeface="Times New Roman"/>
              </a:rPr>
              <a:t> </a:t>
            </a:r>
            <a:r>
              <a:rPr lang="en-US" altLang="en-US" dirty="0" err="1">
                <a:latin typeface="Times New Roman"/>
                <a:cs typeface="Times New Roman"/>
              </a:rPr>
              <a:t>hiện</a:t>
            </a:r>
            <a:r>
              <a:rPr lang="en-US" altLang="en-US" dirty="0">
                <a:latin typeface="Times New Roman"/>
                <a:cs typeface="Times New Roman"/>
              </a:rPr>
              <a:t> </a:t>
            </a:r>
            <a:r>
              <a:rPr lang="en-US" altLang="en-US" dirty="0" err="1">
                <a:latin typeface="Times New Roman"/>
                <a:cs typeface="Times New Roman"/>
              </a:rPr>
              <a:t>trong</a:t>
            </a:r>
            <a:r>
              <a:rPr lang="en-US" altLang="en-US" dirty="0">
                <a:latin typeface="Times New Roman"/>
                <a:cs typeface="Times New Roman"/>
              </a:rPr>
              <a:t> </a:t>
            </a:r>
            <a:r>
              <a:rPr lang="en-US" altLang="en-US" dirty="0" err="1">
                <a:latin typeface="Times New Roman"/>
                <a:cs typeface="Times New Roman"/>
              </a:rPr>
              <a:t>các</a:t>
            </a:r>
            <a:r>
              <a:rPr lang="en-US" altLang="en-US" dirty="0">
                <a:latin typeface="Times New Roman"/>
                <a:cs typeface="Times New Roman"/>
              </a:rPr>
              <a:t> </a:t>
            </a:r>
            <a:r>
              <a:rPr lang="en-US" altLang="en-US" dirty="0" err="1">
                <a:latin typeface="Times New Roman"/>
                <a:cs typeface="Times New Roman"/>
              </a:rPr>
              <a:t>biểu</a:t>
            </a:r>
            <a:r>
              <a:rPr lang="en-US" altLang="en-US" dirty="0">
                <a:latin typeface="Times New Roman"/>
                <a:cs typeface="Times New Roman"/>
              </a:rPr>
              <a:t> </a:t>
            </a:r>
            <a:r>
              <a:rPr lang="en-US" altLang="en-US" dirty="0" err="1">
                <a:latin typeface="Times New Roman"/>
                <a:cs typeface="Times New Roman"/>
              </a:rPr>
              <a:t>đồ</a:t>
            </a:r>
            <a:r>
              <a:rPr lang="en-US" altLang="en-US" dirty="0">
                <a:latin typeface="Times New Roman"/>
                <a:cs typeface="Times New Roman"/>
              </a:rPr>
              <a:t> ca </a:t>
            </a:r>
            <a:r>
              <a:rPr lang="en-US" altLang="en-US" dirty="0" err="1">
                <a:latin typeface="Times New Roman"/>
                <a:cs typeface="Times New Roman"/>
              </a:rPr>
              <a:t>sử</a:t>
            </a:r>
            <a:r>
              <a:rPr lang="en-US" altLang="en-US" dirty="0">
                <a:latin typeface="Times New Roman"/>
                <a:cs typeface="Times New Roman"/>
              </a:rPr>
              <a:t> </a:t>
            </a:r>
            <a:r>
              <a:rPr lang="en-US" altLang="en-US" dirty="0" err="1">
                <a:latin typeface="Times New Roman"/>
                <a:cs typeface="Times New Roman"/>
              </a:rPr>
              <a:t>dụng</a:t>
            </a:r>
            <a:r>
              <a:rPr lang="en-US" altLang="en-US" dirty="0">
                <a:latin typeface="Times New Roman"/>
                <a:cs typeface="Times New Roman"/>
              </a:rPr>
              <a:t> (</a:t>
            </a:r>
            <a:r>
              <a:rPr lang="en-US" altLang="en-US" i="1" dirty="0">
                <a:latin typeface="Times New Roman"/>
                <a:cs typeface="Times New Roman"/>
              </a:rPr>
              <a:t>Use Case Diagram</a:t>
            </a:r>
            <a:r>
              <a:rPr lang="en-US" altLang="en-US" dirty="0">
                <a:latin typeface="Times New Roman"/>
                <a:cs typeface="Times New Roman"/>
              </a:rPr>
              <a:t>) </a:t>
            </a:r>
            <a:r>
              <a:rPr lang="en-US" altLang="en-US" dirty="0" err="1">
                <a:latin typeface="Times New Roman"/>
                <a:cs typeface="Times New Roman"/>
              </a:rPr>
              <a:t>và</a:t>
            </a:r>
            <a:r>
              <a:rPr lang="en-US" altLang="en-US" dirty="0">
                <a:latin typeface="Times New Roman"/>
                <a:cs typeface="Times New Roman"/>
              </a:rPr>
              <a:t> </a:t>
            </a:r>
            <a:r>
              <a:rPr lang="en-US" altLang="en-US" dirty="0" err="1">
                <a:latin typeface="Times New Roman"/>
                <a:cs typeface="Times New Roman"/>
              </a:rPr>
              <a:t>có</a:t>
            </a:r>
            <a:r>
              <a:rPr lang="en-US" altLang="en-US" dirty="0">
                <a:latin typeface="Times New Roman"/>
                <a:cs typeface="Times New Roman"/>
              </a:rPr>
              <a:t> </a:t>
            </a:r>
            <a:r>
              <a:rPr lang="en-US" altLang="en-US" dirty="0" err="1">
                <a:latin typeface="Times New Roman"/>
                <a:cs typeface="Times New Roman"/>
              </a:rPr>
              <a:t>thể</a:t>
            </a:r>
            <a:r>
              <a:rPr lang="en-US" altLang="en-US" dirty="0">
                <a:latin typeface="Times New Roman"/>
                <a:cs typeface="Times New Roman"/>
              </a:rPr>
              <a:t> ở </a:t>
            </a:r>
            <a:r>
              <a:rPr lang="en-US" altLang="en-US" dirty="0" err="1">
                <a:latin typeface="Times New Roman"/>
                <a:cs typeface="Times New Roman"/>
              </a:rPr>
              <a:t>một</a:t>
            </a:r>
            <a:r>
              <a:rPr lang="en-US" altLang="en-US" dirty="0">
                <a:latin typeface="Times New Roman"/>
                <a:cs typeface="Times New Roman"/>
              </a:rPr>
              <a:t> </a:t>
            </a:r>
            <a:r>
              <a:rPr lang="en-US" altLang="en-US" dirty="0" err="1">
                <a:latin typeface="Times New Roman"/>
                <a:cs typeface="Times New Roman"/>
              </a:rPr>
              <a:t>vài</a:t>
            </a:r>
            <a:r>
              <a:rPr lang="en-US" altLang="en-US" dirty="0">
                <a:latin typeface="Times New Roman"/>
                <a:cs typeface="Times New Roman"/>
              </a:rPr>
              <a:t> </a:t>
            </a:r>
            <a:r>
              <a:rPr lang="en-US" altLang="en-US" dirty="0" err="1">
                <a:latin typeface="Times New Roman"/>
                <a:cs typeface="Times New Roman"/>
              </a:rPr>
              <a:t>biểu</a:t>
            </a:r>
            <a:r>
              <a:rPr lang="en-US" altLang="en-US" dirty="0">
                <a:latin typeface="Times New Roman"/>
                <a:cs typeface="Times New Roman"/>
              </a:rPr>
              <a:t> </a:t>
            </a:r>
            <a:r>
              <a:rPr lang="en-US" altLang="en-US" dirty="0" err="1">
                <a:latin typeface="Times New Roman"/>
                <a:cs typeface="Times New Roman"/>
              </a:rPr>
              <a:t>đồ</a:t>
            </a:r>
            <a:r>
              <a:rPr lang="en-US" altLang="en-US" dirty="0">
                <a:latin typeface="Times New Roman"/>
                <a:cs typeface="Times New Roman"/>
              </a:rPr>
              <a:t> </a:t>
            </a:r>
            <a:r>
              <a:rPr lang="en-US" altLang="en-US" dirty="0" err="1">
                <a:latin typeface="Times New Roman"/>
                <a:cs typeface="Times New Roman"/>
              </a:rPr>
              <a:t>trình</a:t>
            </a:r>
            <a:r>
              <a:rPr lang="en-US" altLang="en-US" dirty="0">
                <a:latin typeface="Times New Roman"/>
                <a:cs typeface="Times New Roman"/>
              </a:rPr>
              <a:t> </a:t>
            </a:r>
            <a:r>
              <a:rPr lang="en-US" altLang="en-US" dirty="0" err="1">
                <a:latin typeface="Times New Roman"/>
                <a:cs typeface="Times New Roman"/>
              </a:rPr>
              <a:t>tự</a:t>
            </a:r>
            <a:r>
              <a:rPr lang="en-US" altLang="en-US" dirty="0">
                <a:latin typeface="Times New Roman"/>
                <a:cs typeface="Times New Roman"/>
              </a:rPr>
              <a:t>, </a:t>
            </a:r>
            <a:r>
              <a:rPr lang="en-US" altLang="en-US" dirty="0" err="1">
                <a:latin typeface="Times New Roman"/>
                <a:cs typeface="Times New Roman"/>
              </a:rPr>
              <a:t>cộng</a:t>
            </a:r>
            <a:r>
              <a:rPr lang="en-US" altLang="en-US" dirty="0">
                <a:latin typeface="Times New Roman"/>
                <a:cs typeface="Times New Roman"/>
              </a:rPr>
              <a:t> </a:t>
            </a:r>
            <a:r>
              <a:rPr lang="en-US" altLang="en-US" dirty="0" err="1">
                <a:latin typeface="Times New Roman"/>
                <a:cs typeface="Times New Roman"/>
              </a:rPr>
              <a:t>tác</a:t>
            </a:r>
            <a:r>
              <a:rPr lang="en-US" altLang="en-US" dirty="0">
                <a:latin typeface="Times New Roman"/>
                <a:cs typeface="Times New Roman"/>
              </a:rPr>
              <a:t>, v.v.</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21</a:t>
            </a:fld>
            <a:endParaRPr lang="en-US">
              <a:solidFill>
                <a:srgbClr val="000066"/>
              </a:solidFill>
            </a:endParaRPr>
          </a:p>
        </p:txBody>
      </p:sp>
    </p:spTree>
    <p:extLst>
      <p:ext uri="{BB962C8B-B14F-4D97-AF65-F5344CB8AC3E}">
        <p14:creationId xmlns:p14="http://schemas.microsoft.com/office/powerpoint/2010/main" val="517327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39" y="213821"/>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276448" y="945441"/>
            <a:ext cx="9053346" cy="5425541"/>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.2.1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ca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(Use Case view)</a:t>
            </a:r>
          </a:p>
          <a:p>
            <a:pPr marL="88900" indent="0" algn="just">
              <a:lnSpc>
                <a:spcPct val="150000"/>
              </a:lnSpc>
              <a:buClr>
                <a:schemeClr val="accent1">
                  <a:lumMod val="75000"/>
                </a:schemeClr>
              </a:buClr>
              <a:buNone/>
              <a:tabLst>
                <a:tab pos="539750" algn="l"/>
              </a:tabLst>
              <a:defRPr/>
            </a:pPr>
            <a:r>
              <a:rPr kumimoji="1" lang="en-US" altLang="en-US" sz="2400" b="1">
                <a:solidFill>
                  <a:schemeClr val="accent5">
                    <a:lumMod val="10000"/>
                  </a:schemeClr>
                </a:solidFill>
                <a:latin typeface="Times New Roman" panose="02020603050405020304" pitchFamily="18" charset="0"/>
                <a:cs typeface="Times New Roman" panose="02020603050405020304" pitchFamily="18" charset="0"/>
              </a:rPr>
              <a:t>3.2.1.1. Biểu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đồ</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a:t>
            </a:r>
            <a:r>
              <a:rPr kumimoji="1" lang="en-US" altLang="en-US" sz="2400" b="0" i="1" dirty="0">
                <a:solidFill>
                  <a:schemeClr val="accent5">
                    <a:lumMod val="10000"/>
                  </a:schemeClr>
                </a:solidFill>
                <a:latin typeface="Times New Roman" panose="02020603050405020304" pitchFamily="18" charset="0"/>
                <a:cs typeface="Times New Roman" panose="02020603050405020304" pitchFamily="18" charset="0"/>
              </a:rPr>
              <a:t>Use case Diagram</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tả</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sự</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tương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nhân</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ngoài</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i="1" dirty="0">
                <a:solidFill>
                  <a:schemeClr val="accent5">
                    <a:lumMod val="10000"/>
                  </a:schemeClr>
                </a:solidFill>
                <a:latin typeface="Times New Roman" panose="02020603050405020304" pitchFamily="18" charset="0"/>
                <a:cs typeface="Times New Roman" panose="02020603050405020304" pitchFamily="18" charset="0"/>
              </a:rPr>
              <a:t>External Actor</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và</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thông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qua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a:t>
            </a:r>
          </a:p>
          <a:p>
            <a:pPr marL="88900" indent="0" algn="just">
              <a:buClr>
                <a:schemeClr val="accent1">
                  <a:lumMod val="75000"/>
                </a:schemeClr>
              </a:buClr>
              <a:buNone/>
              <a:tabLst>
                <a:tab pos="539750" algn="l"/>
              </a:tabLst>
              <a:defRPr/>
            </a:pPr>
            <a:r>
              <a:rPr kumimoji="1" lang="en-US" altLang="en-US" b="0" dirty="0">
                <a:solidFill>
                  <a:schemeClr val="accent5">
                    <a:lumMod val="10000"/>
                  </a:schemeClr>
                </a:solidFill>
                <a:latin typeface="Times New Roman" panose="02020603050405020304" pitchFamily="18" charset="0"/>
                <a:cs typeface="Times New Roman" panose="02020603050405020304" pitchFamily="18" charset="0"/>
              </a:rPr>
              <a:t>    </a:t>
            </a:r>
            <a:endParaRPr kumimoji="1" lang="vi-VN" altLang="en-US"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22</a:t>
            </a:fld>
            <a:endParaRPr lang="en-US">
              <a:solidFill>
                <a:srgbClr val="000066"/>
              </a:solidFill>
            </a:endParaRPr>
          </a:p>
        </p:txBody>
      </p:sp>
      <p:pic>
        <p:nvPicPr>
          <p:cNvPr id="5" name="Picture 4"/>
          <p:cNvPicPr>
            <a:picLocks noChangeAspect="1"/>
          </p:cNvPicPr>
          <p:nvPr/>
        </p:nvPicPr>
        <p:blipFill>
          <a:blip r:embed="rId3"/>
          <a:stretch>
            <a:fillRect/>
          </a:stretch>
        </p:blipFill>
        <p:spPr>
          <a:xfrm>
            <a:off x="5219611" y="2981411"/>
            <a:ext cx="4110182" cy="3081490"/>
          </a:xfrm>
          <a:prstGeom prst="rect">
            <a:avLst/>
          </a:prstGeom>
          <a:ln>
            <a:noFill/>
          </a:ln>
          <a:effectLst>
            <a:softEdge rad="112500"/>
          </a:effectLst>
        </p:spPr>
      </p:pic>
      <p:sp>
        <p:nvSpPr>
          <p:cNvPr id="6" name="Rectangle 5"/>
          <p:cNvSpPr/>
          <p:nvPr/>
        </p:nvSpPr>
        <p:spPr>
          <a:xfrm>
            <a:off x="1150236" y="3090995"/>
            <a:ext cx="3959886" cy="2862322"/>
          </a:xfrm>
          <a:prstGeom prst="rect">
            <a:avLst/>
          </a:prstGeom>
        </p:spPr>
        <p:txBody>
          <a:bodyPr wrap="square">
            <a:spAutoFit/>
          </a:bodyPr>
          <a:lstStyle/>
          <a:p>
            <a:pPr marL="88900" algn="just">
              <a:lnSpc>
                <a:spcPct val="150000"/>
              </a:lnSpc>
              <a:buClr>
                <a:schemeClr val="accent1">
                  <a:lumMod val="75000"/>
                </a:schemeClr>
              </a:buClr>
              <a:tabLst>
                <a:tab pos="539750" algn="l"/>
              </a:tabLst>
              <a:defRPr/>
            </a:pP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những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nhiệm</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chính</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dịch</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những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trường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hợp</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thể</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mà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hệ</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thống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cung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cấp</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cho</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người</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ngược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lại</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endParaRPr kumimoji="1" lang="vi-VN" altLang="en-US" sz="2400" dirty="0">
              <a:solidFill>
                <a:schemeClr val="accent5">
                  <a:lumMod val="1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52053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FB42E3-59C4-7A60-CA6F-E961DB0AAC94}"/>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23</a:t>
            </a:fld>
            <a:endParaRPr lang="en-US" spc="-5" dirty="0"/>
          </a:p>
        </p:txBody>
      </p:sp>
      <p:pic>
        <p:nvPicPr>
          <p:cNvPr id="6" name="Picture 5">
            <a:extLst>
              <a:ext uri="{FF2B5EF4-FFF2-40B4-BE49-F238E27FC236}">
                <a16:creationId xmlns:a16="http://schemas.microsoft.com/office/drawing/2014/main" id="{682D9C31-AE0A-5302-BE66-B07B9CDC4991}"/>
              </a:ext>
            </a:extLst>
          </p:cNvPr>
          <p:cNvPicPr>
            <a:picLocks noChangeAspect="1"/>
          </p:cNvPicPr>
          <p:nvPr/>
        </p:nvPicPr>
        <p:blipFill>
          <a:blip r:embed="rId2"/>
          <a:stretch>
            <a:fillRect/>
          </a:stretch>
        </p:blipFill>
        <p:spPr>
          <a:xfrm>
            <a:off x="956930" y="850605"/>
            <a:ext cx="7985051" cy="5443869"/>
          </a:xfrm>
          <a:prstGeom prst="rect">
            <a:avLst/>
          </a:prstGeom>
        </p:spPr>
      </p:pic>
      <p:sp>
        <p:nvSpPr>
          <p:cNvPr id="7" name="Title 1">
            <a:extLst>
              <a:ext uri="{FF2B5EF4-FFF2-40B4-BE49-F238E27FC236}">
                <a16:creationId xmlns:a16="http://schemas.microsoft.com/office/drawing/2014/main" id="{580EBF64-4448-F997-7655-DB93991FF5C4}"/>
              </a:ext>
            </a:extLst>
          </p:cNvPr>
          <p:cNvSpPr>
            <a:spLocks noGrp="1"/>
          </p:cNvSpPr>
          <p:nvPr>
            <p:ph type="title"/>
          </p:nvPr>
        </p:nvSpPr>
        <p:spPr>
          <a:xfrm>
            <a:off x="1999739" y="213821"/>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Tree>
    <p:extLst>
      <p:ext uri="{BB962C8B-B14F-4D97-AF65-F5344CB8AC3E}">
        <p14:creationId xmlns:p14="http://schemas.microsoft.com/office/powerpoint/2010/main" val="3334566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5A6EE-8AA7-ABE2-2B4B-73835D79E07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24</a:t>
            </a:fld>
            <a:endParaRPr lang="en-US" spc="-5" dirty="0"/>
          </a:p>
        </p:txBody>
      </p:sp>
      <p:pic>
        <p:nvPicPr>
          <p:cNvPr id="8" name="Picture 7">
            <a:extLst>
              <a:ext uri="{FF2B5EF4-FFF2-40B4-BE49-F238E27FC236}">
                <a16:creationId xmlns:a16="http://schemas.microsoft.com/office/drawing/2014/main" id="{DA89274D-CB88-6D0C-54D2-04850FD40A1A}"/>
              </a:ext>
            </a:extLst>
          </p:cNvPr>
          <p:cNvPicPr>
            <a:picLocks noChangeAspect="1"/>
          </p:cNvPicPr>
          <p:nvPr/>
        </p:nvPicPr>
        <p:blipFill>
          <a:blip r:embed="rId2"/>
          <a:stretch>
            <a:fillRect/>
          </a:stretch>
        </p:blipFill>
        <p:spPr>
          <a:xfrm>
            <a:off x="787801" y="886655"/>
            <a:ext cx="7921256" cy="5418452"/>
          </a:xfrm>
          <a:prstGeom prst="rect">
            <a:avLst/>
          </a:prstGeom>
        </p:spPr>
      </p:pic>
      <p:sp>
        <p:nvSpPr>
          <p:cNvPr id="3" name="TextBox 2">
            <a:extLst>
              <a:ext uri="{FF2B5EF4-FFF2-40B4-BE49-F238E27FC236}">
                <a16:creationId xmlns:a16="http://schemas.microsoft.com/office/drawing/2014/main" id="{E99F3D65-CDE3-41BB-5D6E-F392F36A133C}"/>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2301561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155FFC-12F6-5C28-1B38-4F0E54CDD475}"/>
              </a:ext>
            </a:extLst>
          </p:cNvPr>
          <p:cNvPicPr>
            <a:picLocks noChangeAspect="1"/>
          </p:cNvPicPr>
          <p:nvPr/>
        </p:nvPicPr>
        <p:blipFill>
          <a:blip r:embed="rId2"/>
          <a:stretch>
            <a:fillRect/>
          </a:stretch>
        </p:blipFill>
        <p:spPr>
          <a:xfrm>
            <a:off x="915994" y="866750"/>
            <a:ext cx="8074011" cy="5571067"/>
          </a:xfrm>
          <a:prstGeom prst="rect">
            <a:avLst/>
          </a:prstGeom>
        </p:spPr>
      </p:pic>
      <p:sp>
        <p:nvSpPr>
          <p:cNvPr id="4" name="Slide Number Placeholder 3">
            <a:extLst>
              <a:ext uri="{FF2B5EF4-FFF2-40B4-BE49-F238E27FC236}">
                <a16:creationId xmlns:a16="http://schemas.microsoft.com/office/drawing/2014/main" id="{EC4670EA-1AC9-D436-1F29-27163C886309}"/>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25</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E0951EFA-C925-F44E-88EC-80C19802A164}"/>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1820056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3EDCB8-C2E1-95FE-F5C6-79C0665234DD}"/>
              </a:ext>
            </a:extLst>
          </p:cNvPr>
          <p:cNvPicPr>
            <a:picLocks noChangeAspect="1"/>
          </p:cNvPicPr>
          <p:nvPr/>
        </p:nvPicPr>
        <p:blipFill>
          <a:blip r:embed="rId2"/>
          <a:stretch>
            <a:fillRect/>
          </a:stretch>
        </p:blipFill>
        <p:spPr>
          <a:xfrm>
            <a:off x="425302" y="866750"/>
            <a:ext cx="9250326" cy="5571067"/>
          </a:xfrm>
          <a:prstGeom prst="rect">
            <a:avLst/>
          </a:prstGeom>
        </p:spPr>
      </p:pic>
      <p:sp>
        <p:nvSpPr>
          <p:cNvPr id="4" name="Slide Number Placeholder 3">
            <a:extLst>
              <a:ext uri="{FF2B5EF4-FFF2-40B4-BE49-F238E27FC236}">
                <a16:creationId xmlns:a16="http://schemas.microsoft.com/office/drawing/2014/main" id="{869B73B8-32D6-C87C-5E54-98B959AD6D6D}"/>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26</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50B58743-3443-5D6A-EB7E-0E4D5012C0EE}"/>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581608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26F0D-169E-6C5A-B75F-BA9A75EB01D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27</a:t>
            </a:fld>
            <a:endParaRPr lang="en-US" spc="-5" dirty="0"/>
          </a:p>
        </p:txBody>
      </p:sp>
      <p:pic>
        <p:nvPicPr>
          <p:cNvPr id="6" name="Picture 5">
            <a:extLst>
              <a:ext uri="{FF2B5EF4-FFF2-40B4-BE49-F238E27FC236}">
                <a16:creationId xmlns:a16="http://schemas.microsoft.com/office/drawing/2014/main" id="{EBA998C4-242F-629E-9F59-3E1480AE510B}"/>
              </a:ext>
            </a:extLst>
          </p:cNvPr>
          <p:cNvPicPr>
            <a:picLocks noChangeAspect="1"/>
          </p:cNvPicPr>
          <p:nvPr/>
        </p:nvPicPr>
        <p:blipFill>
          <a:blip r:embed="rId2"/>
          <a:stretch>
            <a:fillRect/>
          </a:stretch>
        </p:blipFill>
        <p:spPr>
          <a:xfrm>
            <a:off x="450722" y="925033"/>
            <a:ext cx="8899451" cy="5411971"/>
          </a:xfrm>
          <a:prstGeom prst="rect">
            <a:avLst/>
          </a:prstGeom>
        </p:spPr>
      </p:pic>
      <p:sp>
        <p:nvSpPr>
          <p:cNvPr id="2" name="TextBox 1">
            <a:extLst>
              <a:ext uri="{FF2B5EF4-FFF2-40B4-BE49-F238E27FC236}">
                <a16:creationId xmlns:a16="http://schemas.microsoft.com/office/drawing/2014/main" id="{CAEF9185-A48F-6EF5-4DE6-45DDE533551E}"/>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769874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9CEC67-2AD4-9F0F-7C8F-1F04BF45D737}"/>
              </a:ext>
            </a:extLst>
          </p:cNvPr>
          <p:cNvPicPr>
            <a:picLocks noChangeAspect="1"/>
          </p:cNvPicPr>
          <p:nvPr/>
        </p:nvPicPr>
        <p:blipFill>
          <a:blip r:embed="rId2"/>
          <a:stretch>
            <a:fillRect/>
          </a:stretch>
        </p:blipFill>
        <p:spPr>
          <a:xfrm>
            <a:off x="451628" y="877382"/>
            <a:ext cx="8773334" cy="5571067"/>
          </a:xfrm>
          <a:prstGeom prst="rect">
            <a:avLst/>
          </a:prstGeom>
        </p:spPr>
      </p:pic>
      <p:sp>
        <p:nvSpPr>
          <p:cNvPr id="4" name="Slide Number Placeholder 3">
            <a:extLst>
              <a:ext uri="{FF2B5EF4-FFF2-40B4-BE49-F238E27FC236}">
                <a16:creationId xmlns:a16="http://schemas.microsoft.com/office/drawing/2014/main" id="{B3B82EF2-EA16-11C0-65AB-FDC57BAB8960}"/>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28</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CFC628ED-8110-8098-A82D-489F44A0FF37}"/>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3638304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15073E-0016-56BB-D2C5-F6CDC9620F5F}"/>
              </a:ext>
            </a:extLst>
          </p:cNvPr>
          <p:cNvPicPr>
            <a:picLocks noChangeAspect="1"/>
          </p:cNvPicPr>
          <p:nvPr/>
        </p:nvPicPr>
        <p:blipFill>
          <a:blip r:embed="rId2"/>
          <a:stretch>
            <a:fillRect/>
          </a:stretch>
        </p:blipFill>
        <p:spPr>
          <a:xfrm>
            <a:off x="915994" y="877382"/>
            <a:ext cx="8074011" cy="5571067"/>
          </a:xfrm>
          <a:prstGeom prst="rect">
            <a:avLst/>
          </a:prstGeom>
        </p:spPr>
      </p:pic>
      <p:sp>
        <p:nvSpPr>
          <p:cNvPr id="4" name="Slide Number Placeholder 3">
            <a:extLst>
              <a:ext uri="{FF2B5EF4-FFF2-40B4-BE49-F238E27FC236}">
                <a16:creationId xmlns:a16="http://schemas.microsoft.com/office/drawing/2014/main" id="{5CD74DF9-ECC3-87E4-E133-2EE5ABC4CA5A}"/>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29</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86656C51-C308-3620-CE86-4AE298869B6F}"/>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3776363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784" y="176733"/>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308345" y="1127760"/>
            <a:ext cx="8865493" cy="3997133"/>
          </a:xfrm>
        </p:spPr>
        <p:txBody>
          <a:bodyPr/>
          <a:lstStyle/>
          <a:p>
            <a:pPr marL="0" indent="0">
              <a:spcBef>
                <a:spcPts val="600"/>
              </a:spcBef>
              <a:spcAft>
                <a:spcPts val="600"/>
              </a:spcAft>
              <a:buNone/>
              <a:defRPr/>
            </a:pPr>
            <a:r>
              <a:rPr lang="en-US" altLang="en-US" sz="2800" b="1" i="1" dirty="0">
                <a:latin typeface="Times New Roman" panose="02020603050405020304" pitchFamily="18" charset="0"/>
                <a:ea typeface="Tahoma" panose="020B0604030504040204" pitchFamily="34" charset="0"/>
                <a:cs typeface="Times New Roman" panose="02020603050405020304" pitchFamily="18" charset="0"/>
              </a:rPr>
              <a:t>3.1.1. </a:t>
            </a:r>
            <a:r>
              <a:rPr lang="en-US" altLang="en-US" sz="2800" b="1" i="1" dirty="0" err="1">
                <a:latin typeface="Times New Roman" panose="02020603050405020304" pitchFamily="18" charset="0"/>
                <a:ea typeface="Tahoma" panose="020B0604030504040204" pitchFamily="34" charset="0"/>
                <a:cs typeface="Times New Roman" panose="02020603050405020304" pitchFamily="18" charset="0"/>
              </a:rPr>
              <a:t>Khái</a:t>
            </a:r>
            <a:r>
              <a:rPr lang="en-US" altLang="en-US" sz="2800" b="1" i="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latin typeface="Times New Roman" panose="02020603050405020304" pitchFamily="18" charset="0"/>
                <a:ea typeface="Tahoma" panose="020B0604030504040204" pitchFamily="34" charset="0"/>
                <a:cs typeface="Times New Roman" panose="02020603050405020304" pitchFamily="18" charset="0"/>
              </a:rPr>
              <a:t>niệm</a:t>
            </a:r>
            <a:endParaRPr lang="en-US" altLang="en-US" sz="2800" b="1" i="1" dirty="0">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buFont typeface="Wingdings" panose="05000000000000000000" pitchFamily="2" charset="2"/>
              <a:buChar char="§"/>
              <a:defRPr/>
            </a:pPr>
            <a:r>
              <a:rPr lang="vi-VN" altLang="en-US" sz="2800" b="1" i="1" dirty="0">
                <a:latin typeface="Times New Roman" panose="02020603050405020304" pitchFamily="18" charset="0"/>
                <a:ea typeface="Tahoma" panose="020B0604030504040204" pitchFamily="34" charset="0"/>
                <a:cs typeface="Times New Roman" panose="02020603050405020304" pitchFamily="18" charset="0"/>
              </a:rPr>
              <a:t>UML</a:t>
            </a:r>
            <a:r>
              <a:rPr lang="vi-VN" altLang="en-US" sz="2800" i="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i="1" dirty="0">
                <a:latin typeface="Times New Roman" panose="02020603050405020304" pitchFamily="18" charset="0"/>
                <a:ea typeface="Tahoma" panose="020B0604030504040204" pitchFamily="34" charset="0"/>
                <a:cs typeface="Times New Roman" panose="02020603050405020304" pitchFamily="18" charset="0"/>
              </a:rPr>
              <a:t>(</a:t>
            </a:r>
            <a:r>
              <a:rPr lang="vi-VN" altLang="en-US" sz="2800" b="0" i="1" dirty="0">
                <a:latin typeface="Times New Roman" panose="02020603050405020304" pitchFamily="18" charset="0"/>
                <a:ea typeface="Tahoma" panose="020B0604030504040204" pitchFamily="34" charset="0"/>
                <a:cs typeface="Times New Roman" panose="02020603050405020304" pitchFamily="18" charset="0"/>
              </a:rPr>
              <a:t>Unified Modeling Language</a:t>
            </a:r>
            <a:r>
              <a:rPr lang="en-US" altLang="en-US" sz="2800" b="0" i="1" dirty="0">
                <a:latin typeface="Times New Roman" panose="02020603050405020304" pitchFamily="18" charset="0"/>
                <a:ea typeface="Tahoma" panose="020B0604030504040204" pitchFamily="34" charset="0"/>
                <a:cs typeface="Times New Roman" panose="02020603050405020304" pitchFamily="18" charset="0"/>
              </a:rPr>
              <a:t>) </a:t>
            </a:r>
            <a:r>
              <a:rPr lang="vi-VN" altLang="en-US" sz="2800" b="0" dirty="0">
                <a:solidFill>
                  <a:schemeClr val="accent1">
                    <a:lumMod val="75000"/>
                  </a:schemeClr>
                </a:solidFill>
                <a:latin typeface="Times New Roman" panose="02020603050405020304" pitchFamily="18" charset="0"/>
                <a:ea typeface="Tahoma" panose="020B0604030504040204" pitchFamily="34" charset="0"/>
                <a:cs typeface="Times New Roman" panose="02020603050405020304" pitchFamily="18" charset="0"/>
              </a:rPr>
              <a:t>là ngôn ngữ mô hình hoá thống nhất dùng để thiết kế hệ thống hướng đối tượng theo các tiêu chí sau :</a:t>
            </a: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Mô hình hóa </a:t>
            </a:r>
            <a:r>
              <a:rPr lang="vi-VN" sz="2600" spc="-5" dirty="0">
                <a:latin typeface="Times New Roman" panose="02020603050405020304" pitchFamily="18" charset="0"/>
                <a:ea typeface="Tahoma" panose="020B0604030504040204" pitchFamily="34" charset="0"/>
                <a:cs typeface="Times New Roman" panose="02020603050405020304" pitchFamily="18" charset="0"/>
              </a:rPr>
              <a:t>trực </a:t>
            </a:r>
            <a:r>
              <a:rPr lang="vi-VN" sz="2600" dirty="0">
                <a:latin typeface="Times New Roman" panose="02020603050405020304" pitchFamily="18" charset="0"/>
                <a:ea typeface="Tahoma" panose="020B0604030504040204" pitchFamily="34" charset="0"/>
                <a:cs typeface="Times New Roman" panose="02020603050405020304" pitchFamily="18" charset="0"/>
              </a:rPr>
              <a:t>quan</a:t>
            </a:r>
            <a:r>
              <a:rPr lang="vi-VN" sz="2600" spc="-3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(Visualizing)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Đặc </a:t>
            </a:r>
            <a:r>
              <a:rPr lang="vi-VN" sz="2600" spc="-5" dirty="0">
                <a:latin typeface="Times New Roman" panose="02020603050405020304" pitchFamily="18" charset="0"/>
                <a:ea typeface="Tahoma" panose="020B0604030504040204" pitchFamily="34" charset="0"/>
                <a:cs typeface="Times New Roman" panose="02020603050405020304" pitchFamily="18" charset="0"/>
              </a:rPr>
              <a:t>tả</a:t>
            </a:r>
            <a:r>
              <a:rPr lang="vi-VN" sz="2600" spc="-1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(Specifying)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Xây </a:t>
            </a:r>
            <a:r>
              <a:rPr lang="vi-VN" sz="2600" spc="-5" dirty="0">
                <a:latin typeface="Times New Roman" panose="02020603050405020304" pitchFamily="18" charset="0"/>
                <a:ea typeface="Tahoma" panose="020B0604030504040204" pitchFamily="34" charset="0"/>
                <a:cs typeface="Times New Roman" panose="02020603050405020304" pitchFamily="18" charset="0"/>
              </a:rPr>
              <a:t>dựng</a:t>
            </a:r>
            <a:r>
              <a:rPr lang="vi-VN" sz="2600" spc="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(Constructing)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spc="-5" dirty="0">
                <a:latin typeface="Times New Roman" panose="02020603050405020304" pitchFamily="18" charset="0"/>
                <a:ea typeface="Tahoma" panose="020B0604030504040204" pitchFamily="34" charset="0"/>
                <a:cs typeface="Times New Roman" panose="02020603050405020304" pitchFamily="18" charset="0"/>
              </a:rPr>
              <a:t>Tài liệu </a:t>
            </a:r>
            <a:r>
              <a:rPr lang="vi-VN" sz="2600" dirty="0">
                <a:latin typeface="Times New Roman" panose="02020603050405020304" pitchFamily="18" charset="0"/>
                <a:ea typeface="Tahoma" panose="020B0604030504040204" pitchFamily="34" charset="0"/>
                <a:cs typeface="Times New Roman" panose="02020603050405020304" pitchFamily="18" charset="0"/>
              </a:rPr>
              <a:t>hóa</a:t>
            </a:r>
            <a:r>
              <a:rPr lang="vi-VN" sz="2600" spc="10"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(Documenting)</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3</a:t>
            </a:fld>
            <a:endParaRPr lang="en-US">
              <a:solidFill>
                <a:srgbClr val="000066"/>
              </a:solidFill>
            </a:endParaRPr>
          </a:p>
        </p:txBody>
      </p:sp>
    </p:spTree>
    <p:extLst>
      <p:ext uri="{BB962C8B-B14F-4D97-AF65-F5344CB8AC3E}">
        <p14:creationId xmlns:p14="http://schemas.microsoft.com/office/powerpoint/2010/main" val="3983430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DA76AD-EA59-2982-A539-6D022BAB719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30</a:t>
            </a:fld>
            <a:endParaRPr lang="en-US" spc="-5" dirty="0"/>
          </a:p>
        </p:txBody>
      </p:sp>
      <p:pic>
        <p:nvPicPr>
          <p:cNvPr id="6" name="Picture 5">
            <a:extLst>
              <a:ext uri="{FF2B5EF4-FFF2-40B4-BE49-F238E27FC236}">
                <a16:creationId xmlns:a16="http://schemas.microsoft.com/office/drawing/2014/main" id="{7A226CEB-C5EE-8B3E-4AA3-4751A5E6EC56}"/>
              </a:ext>
            </a:extLst>
          </p:cNvPr>
          <p:cNvPicPr>
            <a:picLocks noChangeAspect="1"/>
          </p:cNvPicPr>
          <p:nvPr/>
        </p:nvPicPr>
        <p:blipFill>
          <a:blip r:embed="rId2"/>
          <a:stretch>
            <a:fillRect/>
          </a:stretch>
        </p:blipFill>
        <p:spPr>
          <a:xfrm>
            <a:off x="0" y="812951"/>
            <a:ext cx="9906000" cy="5677897"/>
          </a:xfrm>
          <a:prstGeom prst="rect">
            <a:avLst/>
          </a:prstGeom>
        </p:spPr>
      </p:pic>
      <p:sp>
        <p:nvSpPr>
          <p:cNvPr id="7" name="TextBox 6">
            <a:extLst>
              <a:ext uri="{FF2B5EF4-FFF2-40B4-BE49-F238E27FC236}">
                <a16:creationId xmlns:a16="http://schemas.microsoft.com/office/drawing/2014/main" id="{753AB500-EFDC-9631-819F-A912658387C3}"/>
              </a:ext>
            </a:extLst>
          </p:cNvPr>
          <p:cNvSpPr txBox="1"/>
          <p:nvPr/>
        </p:nvSpPr>
        <p:spPr>
          <a:xfrm>
            <a:off x="1956391" y="0"/>
            <a:ext cx="7772400" cy="830997"/>
          </a:xfrm>
          <a:prstGeom prst="rect">
            <a:avLst/>
          </a:prstGeom>
          <a:noFill/>
        </p:spPr>
        <p:txBody>
          <a:bodyPr wrap="square" rtlCol="0">
            <a:spAutoFit/>
          </a:bodyPr>
          <a:lstStyle/>
          <a:p>
            <a:pPr algn="ctr"/>
            <a:r>
              <a:rPr lang="en-US" sz="2400" b="1" i="0">
                <a:solidFill>
                  <a:schemeClr val="bg1"/>
                </a:solidFill>
                <a:effectLst/>
                <a:latin typeface="YouTube Sans"/>
              </a:rPr>
              <a:t>Ví dụ: Phân tích và thiết kế Use case diagram cho website bán hàng trực tuyến</a:t>
            </a:r>
          </a:p>
        </p:txBody>
      </p:sp>
    </p:spTree>
    <p:extLst>
      <p:ext uri="{BB962C8B-B14F-4D97-AF65-F5344CB8AC3E}">
        <p14:creationId xmlns:p14="http://schemas.microsoft.com/office/powerpoint/2010/main" val="372597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52C5A-1BC5-30EF-C7B7-1B5AE50A07C9}"/>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31</a:t>
            </a:fld>
            <a:endParaRPr lang="en-US" spc="-5" dirty="0"/>
          </a:p>
        </p:txBody>
      </p:sp>
      <p:pic>
        <p:nvPicPr>
          <p:cNvPr id="6" name="Picture 5">
            <a:extLst>
              <a:ext uri="{FF2B5EF4-FFF2-40B4-BE49-F238E27FC236}">
                <a16:creationId xmlns:a16="http://schemas.microsoft.com/office/drawing/2014/main" id="{FB7A3F4E-EFBB-BF9F-880C-0E3FB7974112}"/>
              </a:ext>
            </a:extLst>
          </p:cNvPr>
          <p:cNvPicPr>
            <a:picLocks noChangeAspect="1"/>
          </p:cNvPicPr>
          <p:nvPr/>
        </p:nvPicPr>
        <p:blipFill>
          <a:blip r:embed="rId2"/>
          <a:stretch>
            <a:fillRect/>
          </a:stretch>
        </p:blipFill>
        <p:spPr>
          <a:xfrm>
            <a:off x="935665" y="861237"/>
            <a:ext cx="8218967" cy="5167423"/>
          </a:xfrm>
          <a:prstGeom prst="rect">
            <a:avLst/>
          </a:prstGeom>
        </p:spPr>
      </p:pic>
      <p:sp>
        <p:nvSpPr>
          <p:cNvPr id="7" name="TextBox 6">
            <a:extLst>
              <a:ext uri="{FF2B5EF4-FFF2-40B4-BE49-F238E27FC236}">
                <a16:creationId xmlns:a16="http://schemas.microsoft.com/office/drawing/2014/main" id="{5FD7FC06-4AD2-25D2-B4F1-2C8C35F343F9}"/>
              </a:ext>
            </a:extLst>
          </p:cNvPr>
          <p:cNvSpPr txBox="1"/>
          <p:nvPr/>
        </p:nvSpPr>
        <p:spPr>
          <a:xfrm>
            <a:off x="1552353" y="202019"/>
            <a:ext cx="8218968"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Các phần tử mô hình trong biểu đồ Use Case</a:t>
            </a:r>
            <a:endParaRPr lang="en-US" sz="2800" b="1" i="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45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8BF4-9386-531C-0676-03231C402F27}"/>
              </a:ext>
            </a:extLst>
          </p:cNvPr>
          <p:cNvSpPr>
            <a:spLocks noGrp="1"/>
          </p:cNvSpPr>
          <p:nvPr>
            <p:ph type="title"/>
          </p:nvPr>
        </p:nvSpPr>
        <p:spPr>
          <a:xfrm>
            <a:off x="1064687" y="6022853"/>
            <a:ext cx="7324401" cy="467995"/>
          </a:xfrm>
        </p:spPr>
        <p:txBody>
          <a:bodyPr/>
          <a:lstStyle/>
          <a:p>
            <a:r>
              <a:rPr lang="en-US" sz="2800" i="0">
                <a:solidFill>
                  <a:srgbClr val="3333CC"/>
                </a:solidFill>
                <a:effectLst/>
                <a:latin typeface="Arial" panose="020B0604020202020204" pitchFamily="34" charset="0"/>
                <a:cs typeface="Arial" panose="020B0604020202020204" pitchFamily="34" charset="0"/>
              </a:rPr>
              <a:t>Biểu đồ use case tổng quát</a:t>
            </a:r>
            <a:endParaRPr lang="en-US" sz="2800">
              <a:solidFill>
                <a:srgbClr val="3333CC"/>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39C93D8-FAE0-322B-4779-7F3A26522F6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32</a:t>
            </a:fld>
            <a:endParaRPr lang="en-US" spc="-5" dirty="0"/>
          </a:p>
        </p:txBody>
      </p:sp>
      <p:pic>
        <p:nvPicPr>
          <p:cNvPr id="5" name="Picture 4">
            <a:extLst>
              <a:ext uri="{FF2B5EF4-FFF2-40B4-BE49-F238E27FC236}">
                <a16:creationId xmlns:a16="http://schemas.microsoft.com/office/drawing/2014/main" id="{EEFE1D48-1DC4-F83F-2923-62F0401A8CEE}"/>
              </a:ext>
            </a:extLst>
          </p:cNvPr>
          <p:cNvPicPr>
            <a:picLocks noChangeAspect="1"/>
          </p:cNvPicPr>
          <p:nvPr/>
        </p:nvPicPr>
        <p:blipFill>
          <a:blip r:embed="rId2"/>
          <a:stretch>
            <a:fillRect/>
          </a:stretch>
        </p:blipFill>
        <p:spPr>
          <a:xfrm>
            <a:off x="623778" y="940491"/>
            <a:ext cx="8217535" cy="5082362"/>
          </a:xfrm>
          <a:prstGeom prst="rect">
            <a:avLst/>
          </a:prstGeom>
        </p:spPr>
      </p:pic>
      <p:sp>
        <p:nvSpPr>
          <p:cNvPr id="8" name="TextBox 7">
            <a:extLst>
              <a:ext uri="{FF2B5EF4-FFF2-40B4-BE49-F238E27FC236}">
                <a16:creationId xmlns:a16="http://schemas.microsoft.com/office/drawing/2014/main" id="{6DA7C07D-7588-46F7-0D39-A48FFD50B81D}"/>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1085300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47DC17-F86D-2780-B6C2-EA7A424F43B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33</a:t>
            </a:fld>
            <a:endParaRPr lang="en-US" spc="-5" dirty="0"/>
          </a:p>
        </p:txBody>
      </p:sp>
      <p:pic>
        <p:nvPicPr>
          <p:cNvPr id="6" name="Picture 5">
            <a:extLst>
              <a:ext uri="{FF2B5EF4-FFF2-40B4-BE49-F238E27FC236}">
                <a16:creationId xmlns:a16="http://schemas.microsoft.com/office/drawing/2014/main" id="{C027236C-AE77-B617-B060-93548EBE5262}"/>
              </a:ext>
            </a:extLst>
          </p:cNvPr>
          <p:cNvPicPr>
            <a:picLocks noChangeAspect="1"/>
          </p:cNvPicPr>
          <p:nvPr/>
        </p:nvPicPr>
        <p:blipFill>
          <a:blip r:embed="rId2"/>
          <a:stretch>
            <a:fillRect/>
          </a:stretch>
        </p:blipFill>
        <p:spPr>
          <a:xfrm>
            <a:off x="450722" y="838575"/>
            <a:ext cx="6821948" cy="3584569"/>
          </a:xfrm>
          <a:prstGeom prst="rect">
            <a:avLst/>
          </a:prstGeom>
        </p:spPr>
      </p:pic>
      <p:pic>
        <p:nvPicPr>
          <p:cNvPr id="8" name="Picture 7">
            <a:extLst>
              <a:ext uri="{FF2B5EF4-FFF2-40B4-BE49-F238E27FC236}">
                <a16:creationId xmlns:a16="http://schemas.microsoft.com/office/drawing/2014/main" id="{1A3C2A72-E848-00F5-B4AA-AC0C0A2E1314}"/>
              </a:ext>
            </a:extLst>
          </p:cNvPr>
          <p:cNvPicPr>
            <a:picLocks noChangeAspect="1"/>
          </p:cNvPicPr>
          <p:nvPr/>
        </p:nvPicPr>
        <p:blipFill rotWithShape="1">
          <a:blip r:embed="rId3"/>
          <a:srcRect t="6657"/>
          <a:stretch/>
        </p:blipFill>
        <p:spPr>
          <a:xfrm>
            <a:off x="1041991" y="4263656"/>
            <a:ext cx="6230679" cy="2227192"/>
          </a:xfrm>
          <a:prstGeom prst="rect">
            <a:avLst/>
          </a:prstGeom>
        </p:spPr>
      </p:pic>
      <p:sp>
        <p:nvSpPr>
          <p:cNvPr id="9" name="TextBox 8">
            <a:extLst>
              <a:ext uri="{FF2B5EF4-FFF2-40B4-BE49-F238E27FC236}">
                <a16:creationId xmlns:a16="http://schemas.microsoft.com/office/drawing/2014/main" id="{9B1486ED-18DE-3BD3-E444-DEE3F57960F8}"/>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23425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B24F9E-2158-83D2-9B79-5015E2843A7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34</a:t>
            </a:fld>
            <a:endParaRPr lang="en-US" spc="-5" dirty="0"/>
          </a:p>
        </p:txBody>
      </p:sp>
      <p:pic>
        <p:nvPicPr>
          <p:cNvPr id="6" name="Picture 5">
            <a:extLst>
              <a:ext uri="{FF2B5EF4-FFF2-40B4-BE49-F238E27FC236}">
                <a16:creationId xmlns:a16="http://schemas.microsoft.com/office/drawing/2014/main" id="{F2CFDA0D-1614-C1C8-7497-F3C66F48123F}"/>
              </a:ext>
            </a:extLst>
          </p:cNvPr>
          <p:cNvPicPr>
            <a:picLocks noChangeAspect="1"/>
          </p:cNvPicPr>
          <p:nvPr/>
        </p:nvPicPr>
        <p:blipFill>
          <a:blip r:embed="rId2"/>
          <a:stretch>
            <a:fillRect/>
          </a:stretch>
        </p:blipFill>
        <p:spPr>
          <a:xfrm>
            <a:off x="1265275" y="914401"/>
            <a:ext cx="6996222" cy="5443868"/>
          </a:xfrm>
          <a:prstGeom prst="rect">
            <a:avLst/>
          </a:prstGeom>
        </p:spPr>
      </p:pic>
      <p:sp>
        <p:nvSpPr>
          <p:cNvPr id="7" name="TextBox 6">
            <a:extLst>
              <a:ext uri="{FF2B5EF4-FFF2-40B4-BE49-F238E27FC236}">
                <a16:creationId xmlns:a16="http://schemas.microsoft.com/office/drawing/2014/main" id="{6BF8E5CB-D256-CCE1-6AF5-FB99CD432E12}"/>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91833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393A86-B6B6-F612-8E69-3F0B312BD7F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35</a:t>
            </a:fld>
            <a:endParaRPr lang="en-US" spc="-5" dirty="0"/>
          </a:p>
        </p:txBody>
      </p:sp>
      <p:pic>
        <p:nvPicPr>
          <p:cNvPr id="6" name="Picture 5">
            <a:extLst>
              <a:ext uri="{FF2B5EF4-FFF2-40B4-BE49-F238E27FC236}">
                <a16:creationId xmlns:a16="http://schemas.microsoft.com/office/drawing/2014/main" id="{3771BDAC-EF0D-C0E4-EF9D-5A582642A033}"/>
              </a:ext>
            </a:extLst>
          </p:cNvPr>
          <p:cNvPicPr>
            <a:picLocks noChangeAspect="1"/>
          </p:cNvPicPr>
          <p:nvPr/>
        </p:nvPicPr>
        <p:blipFill>
          <a:blip r:embed="rId2"/>
          <a:stretch>
            <a:fillRect/>
          </a:stretch>
        </p:blipFill>
        <p:spPr>
          <a:xfrm>
            <a:off x="790354" y="935665"/>
            <a:ext cx="8325292" cy="5369441"/>
          </a:xfrm>
          <a:prstGeom prst="rect">
            <a:avLst/>
          </a:prstGeom>
        </p:spPr>
      </p:pic>
      <p:sp>
        <p:nvSpPr>
          <p:cNvPr id="7" name="TextBox 6">
            <a:extLst>
              <a:ext uri="{FF2B5EF4-FFF2-40B4-BE49-F238E27FC236}">
                <a16:creationId xmlns:a16="http://schemas.microsoft.com/office/drawing/2014/main" id="{F439E694-F67C-499A-804B-3390C4D7D5F0}"/>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957921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DEB276-148D-8553-3DCF-42B7427AC13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36</a:t>
            </a:fld>
            <a:endParaRPr lang="en-US" spc="-5" dirty="0"/>
          </a:p>
        </p:txBody>
      </p:sp>
      <p:pic>
        <p:nvPicPr>
          <p:cNvPr id="6" name="Picture 5">
            <a:extLst>
              <a:ext uri="{FF2B5EF4-FFF2-40B4-BE49-F238E27FC236}">
                <a16:creationId xmlns:a16="http://schemas.microsoft.com/office/drawing/2014/main" id="{3B3920E4-C35D-FA2B-4296-56DF8CF8FB0D}"/>
              </a:ext>
            </a:extLst>
          </p:cNvPr>
          <p:cNvPicPr>
            <a:picLocks noChangeAspect="1"/>
          </p:cNvPicPr>
          <p:nvPr/>
        </p:nvPicPr>
        <p:blipFill>
          <a:blip r:embed="rId2"/>
          <a:stretch>
            <a:fillRect/>
          </a:stretch>
        </p:blipFill>
        <p:spPr>
          <a:xfrm>
            <a:off x="627322" y="1105786"/>
            <a:ext cx="7591646" cy="5263117"/>
          </a:xfrm>
          <a:prstGeom prst="rect">
            <a:avLst/>
          </a:prstGeom>
        </p:spPr>
      </p:pic>
      <p:sp>
        <p:nvSpPr>
          <p:cNvPr id="7" name="TextBox 6">
            <a:extLst>
              <a:ext uri="{FF2B5EF4-FFF2-40B4-BE49-F238E27FC236}">
                <a16:creationId xmlns:a16="http://schemas.microsoft.com/office/drawing/2014/main" id="{03D49083-A2B5-51EE-DA56-5852AF7A2C56}"/>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226190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FA1D-7D9B-AC53-6F25-71629308A30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37</a:t>
            </a:fld>
            <a:endParaRPr lang="en-US" spc="-5" dirty="0"/>
          </a:p>
        </p:txBody>
      </p:sp>
      <p:pic>
        <p:nvPicPr>
          <p:cNvPr id="6" name="Picture 5">
            <a:extLst>
              <a:ext uri="{FF2B5EF4-FFF2-40B4-BE49-F238E27FC236}">
                <a16:creationId xmlns:a16="http://schemas.microsoft.com/office/drawing/2014/main" id="{10CC31C0-5727-625F-95AC-7EEF9B1C9152}"/>
              </a:ext>
            </a:extLst>
          </p:cNvPr>
          <p:cNvPicPr>
            <a:picLocks noChangeAspect="1"/>
          </p:cNvPicPr>
          <p:nvPr/>
        </p:nvPicPr>
        <p:blipFill rotWithShape="1">
          <a:blip r:embed="rId2"/>
          <a:srcRect t="10957" b="9981"/>
          <a:stretch/>
        </p:blipFill>
        <p:spPr>
          <a:xfrm>
            <a:off x="1127050" y="956930"/>
            <a:ext cx="6220047" cy="2189419"/>
          </a:xfrm>
          <a:prstGeom prst="rect">
            <a:avLst/>
          </a:prstGeom>
        </p:spPr>
      </p:pic>
      <p:pic>
        <p:nvPicPr>
          <p:cNvPr id="8" name="Picture 7">
            <a:extLst>
              <a:ext uri="{FF2B5EF4-FFF2-40B4-BE49-F238E27FC236}">
                <a16:creationId xmlns:a16="http://schemas.microsoft.com/office/drawing/2014/main" id="{68473816-C33A-BEB6-6882-93B820291D0D}"/>
              </a:ext>
            </a:extLst>
          </p:cNvPr>
          <p:cNvPicPr>
            <a:picLocks noChangeAspect="1"/>
          </p:cNvPicPr>
          <p:nvPr/>
        </p:nvPicPr>
        <p:blipFill>
          <a:blip r:embed="rId3"/>
          <a:stretch>
            <a:fillRect/>
          </a:stretch>
        </p:blipFill>
        <p:spPr>
          <a:xfrm>
            <a:off x="883494" y="3146349"/>
            <a:ext cx="6548664" cy="3344499"/>
          </a:xfrm>
          <a:prstGeom prst="rect">
            <a:avLst/>
          </a:prstGeom>
        </p:spPr>
      </p:pic>
      <p:sp>
        <p:nvSpPr>
          <p:cNvPr id="9" name="TextBox 8">
            <a:extLst>
              <a:ext uri="{FF2B5EF4-FFF2-40B4-BE49-F238E27FC236}">
                <a16:creationId xmlns:a16="http://schemas.microsoft.com/office/drawing/2014/main" id="{610DEA49-5A56-E2DA-3398-4ADFBC88DDA3}"/>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91741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916B9F-2B31-6225-C3A5-D3F2921E9282}"/>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38</a:t>
            </a:fld>
            <a:endParaRPr lang="en-US" spc="-5" dirty="0"/>
          </a:p>
        </p:txBody>
      </p:sp>
      <p:pic>
        <p:nvPicPr>
          <p:cNvPr id="6" name="Picture 5">
            <a:extLst>
              <a:ext uri="{FF2B5EF4-FFF2-40B4-BE49-F238E27FC236}">
                <a16:creationId xmlns:a16="http://schemas.microsoft.com/office/drawing/2014/main" id="{F94CCBF4-F6F2-06E0-64F1-C70F03ABEF44}"/>
              </a:ext>
            </a:extLst>
          </p:cNvPr>
          <p:cNvPicPr>
            <a:picLocks noChangeAspect="1"/>
          </p:cNvPicPr>
          <p:nvPr/>
        </p:nvPicPr>
        <p:blipFill>
          <a:blip r:embed="rId2"/>
          <a:stretch>
            <a:fillRect/>
          </a:stretch>
        </p:blipFill>
        <p:spPr>
          <a:xfrm>
            <a:off x="1669311" y="793608"/>
            <a:ext cx="5890438" cy="5316279"/>
          </a:xfrm>
          <a:prstGeom prst="rect">
            <a:avLst/>
          </a:prstGeom>
        </p:spPr>
      </p:pic>
      <p:pic>
        <p:nvPicPr>
          <p:cNvPr id="9" name="Picture 8">
            <a:extLst>
              <a:ext uri="{FF2B5EF4-FFF2-40B4-BE49-F238E27FC236}">
                <a16:creationId xmlns:a16="http://schemas.microsoft.com/office/drawing/2014/main" id="{42A89122-EBFA-511A-A0AA-1F6B717CEF56}"/>
              </a:ext>
            </a:extLst>
          </p:cNvPr>
          <p:cNvPicPr>
            <a:picLocks noChangeAspect="1"/>
          </p:cNvPicPr>
          <p:nvPr/>
        </p:nvPicPr>
        <p:blipFill>
          <a:blip r:embed="rId3"/>
          <a:stretch>
            <a:fillRect/>
          </a:stretch>
        </p:blipFill>
        <p:spPr>
          <a:xfrm>
            <a:off x="2161347" y="6109887"/>
            <a:ext cx="4664755" cy="380961"/>
          </a:xfrm>
          <a:prstGeom prst="rect">
            <a:avLst/>
          </a:prstGeom>
        </p:spPr>
      </p:pic>
    </p:spTree>
    <p:extLst>
      <p:ext uri="{BB962C8B-B14F-4D97-AF65-F5344CB8AC3E}">
        <p14:creationId xmlns:p14="http://schemas.microsoft.com/office/powerpoint/2010/main" val="3077330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DB5FA-3AF0-D402-FCFA-93AC5D167BB6}"/>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39</a:t>
            </a:fld>
            <a:endParaRPr lang="en-US" spc="-5" dirty="0"/>
          </a:p>
        </p:txBody>
      </p:sp>
      <p:pic>
        <p:nvPicPr>
          <p:cNvPr id="6" name="Picture 5">
            <a:extLst>
              <a:ext uri="{FF2B5EF4-FFF2-40B4-BE49-F238E27FC236}">
                <a16:creationId xmlns:a16="http://schemas.microsoft.com/office/drawing/2014/main" id="{0CE7DDD7-63AA-39FA-DBE1-E232CFFFAD94}"/>
              </a:ext>
            </a:extLst>
          </p:cNvPr>
          <p:cNvPicPr>
            <a:picLocks noChangeAspect="1"/>
          </p:cNvPicPr>
          <p:nvPr/>
        </p:nvPicPr>
        <p:blipFill>
          <a:blip r:embed="rId2"/>
          <a:stretch>
            <a:fillRect/>
          </a:stretch>
        </p:blipFill>
        <p:spPr>
          <a:xfrm>
            <a:off x="1148316" y="893135"/>
            <a:ext cx="7432157" cy="5433237"/>
          </a:xfrm>
          <a:prstGeom prst="rect">
            <a:avLst/>
          </a:prstGeom>
        </p:spPr>
      </p:pic>
      <p:sp>
        <p:nvSpPr>
          <p:cNvPr id="7" name="TextBox 6">
            <a:extLst>
              <a:ext uri="{FF2B5EF4-FFF2-40B4-BE49-F238E27FC236}">
                <a16:creationId xmlns:a16="http://schemas.microsoft.com/office/drawing/2014/main" id="{542E9F89-ABA9-4959-0E62-ABF9FD601BD6}"/>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77287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B05D63-18AD-12BA-8709-46D057E01188}"/>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a:t>
            </a:fld>
            <a:endParaRPr lang="en-US" spc="-5" dirty="0"/>
          </a:p>
        </p:txBody>
      </p:sp>
      <p:pic>
        <p:nvPicPr>
          <p:cNvPr id="6" name="Picture 5">
            <a:extLst>
              <a:ext uri="{FF2B5EF4-FFF2-40B4-BE49-F238E27FC236}">
                <a16:creationId xmlns:a16="http://schemas.microsoft.com/office/drawing/2014/main" id="{19C056C3-BC23-37B1-C3AA-0765DBCAE92B}"/>
              </a:ext>
            </a:extLst>
          </p:cNvPr>
          <p:cNvPicPr>
            <a:picLocks noChangeAspect="1"/>
          </p:cNvPicPr>
          <p:nvPr/>
        </p:nvPicPr>
        <p:blipFill>
          <a:blip r:embed="rId2"/>
          <a:stretch>
            <a:fillRect/>
          </a:stretch>
        </p:blipFill>
        <p:spPr>
          <a:xfrm>
            <a:off x="216195" y="850605"/>
            <a:ext cx="9473609" cy="5358809"/>
          </a:xfrm>
          <a:prstGeom prst="rect">
            <a:avLst/>
          </a:prstGeom>
        </p:spPr>
      </p:pic>
      <p:sp>
        <p:nvSpPr>
          <p:cNvPr id="7" name="Title 1">
            <a:extLst>
              <a:ext uri="{FF2B5EF4-FFF2-40B4-BE49-F238E27FC236}">
                <a16:creationId xmlns:a16="http://schemas.microsoft.com/office/drawing/2014/main" id="{2EFB7BD7-9740-53CE-35B5-BC3BF8CF9CF3}"/>
              </a:ext>
            </a:extLst>
          </p:cNvPr>
          <p:cNvSpPr>
            <a:spLocks noGrp="1"/>
          </p:cNvSpPr>
          <p:nvPr>
            <p:ph type="title"/>
          </p:nvPr>
        </p:nvSpPr>
        <p:spPr>
          <a:xfrm>
            <a:off x="1843784" y="176733"/>
            <a:ext cx="7330054" cy="467995"/>
          </a:xfrm>
        </p:spPr>
        <p:txBody>
          <a:bodyPr/>
          <a:lstStyle/>
          <a:p>
            <a:r>
              <a:rPr lang="en-US">
                <a:solidFill>
                  <a:schemeClr val="bg1"/>
                </a:solidFill>
              </a:rPr>
              <a:t>3.1</a:t>
            </a:r>
            <a:r>
              <a:rPr lang="en-US" dirty="0">
                <a:solidFill>
                  <a:schemeClr val="bg1"/>
                </a:solidFill>
              </a:rPr>
              <a:t>. GIỚI THIỆU TỔNG QUAN VỀ UML</a:t>
            </a:r>
          </a:p>
        </p:txBody>
      </p:sp>
    </p:spTree>
    <p:extLst>
      <p:ext uri="{BB962C8B-B14F-4D97-AF65-F5344CB8AC3E}">
        <p14:creationId xmlns:p14="http://schemas.microsoft.com/office/powerpoint/2010/main" val="14352966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D0AD-EA31-A85D-7717-2D98FBB73A24}"/>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
        <p:nvSpPr>
          <p:cNvPr id="4" name="Slide Number Placeholder 3">
            <a:extLst>
              <a:ext uri="{FF2B5EF4-FFF2-40B4-BE49-F238E27FC236}">
                <a16:creationId xmlns:a16="http://schemas.microsoft.com/office/drawing/2014/main" id="{C946D4B7-9780-564D-4D28-74FAC2659C3A}"/>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40</a:t>
            </a:fld>
            <a:endParaRPr lang="en-US" spc="-5" dirty="0"/>
          </a:p>
        </p:txBody>
      </p:sp>
      <p:pic>
        <p:nvPicPr>
          <p:cNvPr id="5" name="Picture 4">
            <a:extLst>
              <a:ext uri="{FF2B5EF4-FFF2-40B4-BE49-F238E27FC236}">
                <a16:creationId xmlns:a16="http://schemas.microsoft.com/office/drawing/2014/main" id="{8236AFC5-889F-50C8-D57E-A7980DC67F5B}"/>
              </a:ext>
            </a:extLst>
          </p:cNvPr>
          <p:cNvPicPr>
            <a:picLocks noChangeAspect="1"/>
          </p:cNvPicPr>
          <p:nvPr/>
        </p:nvPicPr>
        <p:blipFill>
          <a:blip r:embed="rId2"/>
          <a:stretch>
            <a:fillRect/>
          </a:stretch>
        </p:blipFill>
        <p:spPr>
          <a:xfrm>
            <a:off x="1924493" y="1095153"/>
            <a:ext cx="6947231" cy="4837814"/>
          </a:xfrm>
          <a:prstGeom prst="rect">
            <a:avLst/>
          </a:prstGeom>
        </p:spPr>
      </p:pic>
    </p:spTree>
    <p:extLst>
      <p:ext uri="{BB962C8B-B14F-4D97-AF65-F5344CB8AC3E}">
        <p14:creationId xmlns:p14="http://schemas.microsoft.com/office/powerpoint/2010/main" val="4279658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41</a:t>
            </a:fld>
            <a:endParaRPr lang="en-US" spc="-5" dirty="0"/>
          </a:p>
        </p:txBody>
      </p:sp>
      <p:pic>
        <p:nvPicPr>
          <p:cNvPr id="3" name="Picture 2">
            <a:extLst>
              <a:ext uri="{FF2B5EF4-FFF2-40B4-BE49-F238E27FC236}">
                <a16:creationId xmlns:a16="http://schemas.microsoft.com/office/drawing/2014/main" id="{A17AA90B-FAF6-76F3-4ABD-04C485763937}"/>
              </a:ext>
            </a:extLst>
          </p:cNvPr>
          <p:cNvPicPr>
            <a:picLocks noChangeAspect="1"/>
          </p:cNvPicPr>
          <p:nvPr/>
        </p:nvPicPr>
        <p:blipFill>
          <a:blip r:embed="rId2"/>
          <a:stretch>
            <a:fillRect/>
          </a:stretch>
        </p:blipFill>
        <p:spPr>
          <a:xfrm>
            <a:off x="2073349" y="1796966"/>
            <a:ext cx="5571460" cy="3848922"/>
          </a:xfrm>
          <a:prstGeom prst="rect">
            <a:avLst/>
          </a:prstGeom>
        </p:spPr>
      </p:pic>
      <p:sp>
        <p:nvSpPr>
          <p:cNvPr id="5" name="Title 1">
            <a:extLst>
              <a:ext uri="{FF2B5EF4-FFF2-40B4-BE49-F238E27FC236}">
                <a16:creationId xmlns:a16="http://schemas.microsoft.com/office/drawing/2014/main" id="{2E524E9D-80A5-3F63-AA2E-EA1543D27E93}"/>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307198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42</a:t>
            </a:fld>
            <a:endParaRPr lang="en-US" spc="-5" dirty="0"/>
          </a:p>
        </p:txBody>
      </p:sp>
      <p:pic>
        <p:nvPicPr>
          <p:cNvPr id="3" name="Picture 2">
            <a:extLst>
              <a:ext uri="{FF2B5EF4-FFF2-40B4-BE49-F238E27FC236}">
                <a16:creationId xmlns:a16="http://schemas.microsoft.com/office/drawing/2014/main" id="{0068189B-80B5-58DA-21CA-45BD4A2F619B}"/>
              </a:ext>
            </a:extLst>
          </p:cNvPr>
          <p:cNvPicPr>
            <a:picLocks noChangeAspect="1"/>
          </p:cNvPicPr>
          <p:nvPr/>
        </p:nvPicPr>
        <p:blipFill>
          <a:blip r:embed="rId2"/>
          <a:stretch>
            <a:fillRect/>
          </a:stretch>
        </p:blipFill>
        <p:spPr>
          <a:xfrm>
            <a:off x="1775637" y="1917622"/>
            <a:ext cx="5222168" cy="3717634"/>
          </a:xfrm>
          <a:prstGeom prst="rect">
            <a:avLst/>
          </a:prstGeom>
        </p:spPr>
      </p:pic>
      <p:sp>
        <p:nvSpPr>
          <p:cNvPr id="5" name="Title 1">
            <a:extLst>
              <a:ext uri="{FF2B5EF4-FFF2-40B4-BE49-F238E27FC236}">
                <a16:creationId xmlns:a16="http://schemas.microsoft.com/office/drawing/2014/main" id="{4917A7BD-E774-C138-DAA0-6A4B10939F53}"/>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2949266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43</a:t>
            </a:fld>
            <a:endParaRPr lang="en-US" spc="-5" dirty="0"/>
          </a:p>
        </p:txBody>
      </p:sp>
      <p:pic>
        <p:nvPicPr>
          <p:cNvPr id="3" name="Picture 2">
            <a:extLst>
              <a:ext uri="{FF2B5EF4-FFF2-40B4-BE49-F238E27FC236}">
                <a16:creationId xmlns:a16="http://schemas.microsoft.com/office/drawing/2014/main" id="{10E4C303-EDFF-C06E-33ED-6E0EF4AAB317}"/>
              </a:ext>
            </a:extLst>
          </p:cNvPr>
          <p:cNvPicPr>
            <a:picLocks noChangeAspect="1"/>
          </p:cNvPicPr>
          <p:nvPr/>
        </p:nvPicPr>
        <p:blipFill>
          <a:blip r:embed="rId2"/>
          <a:stretch>
            <a:fillRect/>
          </a:stretch>
        </p:blipFill>
        <p:spPr>
          <a:xfrm>
            <a:off x="1469866" y="1584251"/>
            <a:ext cx="6028661" cy="3838354"/>
          </a:xfrm>
          <a:prstGeom prst="rect">
            <a:avLst/>
          </a:prstGeom>
        </p:spPr>
      </p:pic>
      <p:sp>
        <p:nvSpPr>
          <p:cNvPr id="5" name="Title 1">
            <a:extLst>
              <a:ext uri="{FF2B5EF4-FFF2-40B4-BE49-F238E27FC236}">
                <a16:creationId xmlns:a16="http://schemas.microsoft.com/office/drawing/2014/main" id="{3D55CB8B-CA0F-441A-9BAF-E829CAB0B5FA}"/>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3587872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44</a:t>
            </a:fld>
            <a:endParaRPr lang="en-US" spc="-5" dirty="0"/>
          </a:p>
        </p:txBody>
      </p:sp>
      <p:pic>
        <p:nvPicPr>
          <p:cNvPr id="3" name="Picture 2">
            <a:extLst>
              <a:ext uri="{FF2B5EF4-FFF2-40B4-BE49-F238E27FC236}">
                <a16:creationId xmlns:a16="http://schemas.microsoft.com/office/drawing/2014/main" id="{665A8D04-1967-59C1-8FB2-BF89EA6121ED}"/>
              </a:ext>
            </a:extLst>
          </p:cNvPr>
          <p:cNvPicPr>
            <a:picLocks noChangeAspect="1"/>
          </p:cNvPicPr>
          <p:nvPr/>
        </p:nvPicPr>
        <p:blipFill>
          <a:blip r:embed="rId2"/>
          <a:stretch>
            <a:fillRect/>
          </a:stretch>
        </p:blipFill>
        <p:spPr>
          <a:xfrm>
            <a:off x="1626781" y="1562987"/>
            <a:ext cx="6443331" cy="4401878"/>
          </a:xfrm>
          <a:prstGeom prst="rect">
            <a:avLst/>
          </a:prstGeom>
        </p:spPr>
      </p:pic>
      <p:sp>
        <p:nvSpPr>
          <p:cNvPr id="5" name="Title 1">
            <a:extLst>
              <a:ext uri="{FF2B5EF4-FFF2-40B4-BE49-F238E27FC236}">
                <a16:creationId xmlns:a16="http://schemas.microsoft.com/office/drawing/2014/main" id="{46991AAE-0EF3-7348-D842-8CBE4D7377D8}"/>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1935402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25F392-2273-63F6-56F3-94B7762A2EB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45</a:t>
            </a:fld>
            <a:endParaRPr lang="en-US" spc="-5" dirty="0"/>
          </a:p>
        </p:txBody>
      </p:sp>
      <p:sp>
        <p:nvSpPr>
          <p:cNvPr id="5" name="Title 1">
            <a:extLst>
              <a:ext uri="{FF2B5EF4-FFF2-40B4-BE49-F238E27FC236}">
                <a16:creationId xmlns:a16="http://schemas.microsoft.com/office/drawing/2014/main" id="{5DF06B15-6DA1-CC10-D142-99D215E6E98E}"/>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
        <p:nvSpPr>
          <p:cNvPr id="6" name="TextBox 5">
            <a:extLst>
              <a:ext uri="{FF2B5EF4-FFF2-40B4-BE49-F238E27FC236}">
                <a16:creationId xmlns:a16="http://schemas.microsoft.com/office/drawing/2014/main" id="{1E98D198-3CDD-3272-A366-1C1535BB0E4A}"/>
              </a:ext>
            </a:extLst>
          </p:cNvPr>
          <p:cNvSpPr txBox="1"/>
          <p:nvPr/>
        </p:nvSpPr>
        <p:spPr>
          <a:xfrm>
            <a:off x="361507" y="988828"/>
            <a:ext cx="9292856" cy="4093428"/>
          </a:xfrm>
          <a:prstGeom prst="rect">
            <a:avLst/>
          </a:prstGeom>
          <a:noFill/>
        </p:spPr>
        <p:txBody>
          <a:bodyPr wrap="square" rtlCol="0">
            <a:spAutoFit/>
          </a:bodyPr>
          <a:lstStyle/>
          <a:p>
            <a:pPr algn="just">
              <a:spcBef>
                <a:spcPts val="600"/>
              </a:spcBef>
              <a:spcAft>
                <a:spcPts val="600"/>
              </a:spcAft>
            </a:pPr>
            <a:r>
              <a:rPr lang="vi-VN" sz="2400" b="1" i="1">
                <a:solidFill>
                  <a:srgbClr val="000000"/>
                </a:solidFill>
                <a:effectLst/>
                <a:latin typeface="Arial" panose="020B0604020202020204" pitchFamily="34" charset="0"/>
                <a:cs typeface="Arial" panose="020B0604020202020204" pitchFamily="34" charset="0"/>
              </a:rPr>
              <a:t>a) Ý nghĩa</a:t>
            </a:r>
            <a:endParaRPr lang="en-US" sz="2400" b="1" i="1">
              <a:solidFill>
                <a:srgbClr val="000000"/>
              </a:solidFill>
              <a:effectLst/>
              <a:latin typeface="Arial" panose="020B0604020202020204" pitchFamily="34" charset="0"/>
              <a:cs typeface="Arial" panose="020B0604020202020204" pitchFamily="34" charset="0"/>
            </a:endParaRPr>
          </a:p>
          <a:p>
            <a:pPr marL="342900" indent="-342900" algn="just">
              <a:spcBef>
                <a:spcPts val="600"/>
              </a:spcBef>
              <a:spcAft>
                <a:spcPts val="600"/>
              </a:spcAft>
              <a:buFont typeface="Wingdings" panose="05000000000000000000" pitchFamily="2" charset="2"/>
              <a:buChar char="q"/>
            </a:pPr>
            <a:r>
              <a:rPr lang="vi-VN" sz="2400" b="0" i="0">
                <a:solidFill>
                  <a:srgbClr val="000000"/>
                </a:solidFill>
                <a:effectLst/>
                <a:latin typeface="Arial" panose="020B0604020202020204" pitchFamily="34" charset="0"/>
                <a:cs typeface="Arial" panose="020B0604020202020204" pitchFamily="34" charset="0"/>
              </a:rPr>
              <a:t>Trong phương pháp hướng đối tượng, </a:t>
            </a:r>
            <a:r>
              <a:rPr lang="vi-VN" sz="2400" b="0" i="1">
                <a:solidFill>
                  <a:srgbClr val="000000"/>
                </a:solidFill>
                <a:effectLst/>
                <a:latin typeface="Arial" panose="020B0604020202020204" pitchFamily="34" charset="0"/>
                <a:cs typeface="Arial" panose="020B0604020202020204" pitchFamily="34" charset="0"/>
              </a:rPr>
              <a:t>một nhóm đối tượng có chung một số thuộc</a:t>
            </a:r>
            <a:r>
              <a:rPr lang="en-US" sz="2400" b="0" i="1">
                <a:solidFill>
                  <a:srgbClr val="000000"/>
                </a:solidFill>
                <a:effectLst/>
                <a:latin typeface="Arial" panose="020B0604020202020204" pitchFamily="34" charset="0"/>
                <a:cs typeface="Arial" panose="020B0604020202020204" pitchFamily="34" charset="0"/>
              </a:rPr>
              <a:t> </a:t>
            </a:r>
            <a:r>
              <a:rPr lang="vi-VN" sz="2400" b="0" i="1">
                <a:solidFill>
                  <a:srgbClr val="000000"/>
                </a:solidFill>
                <a:effectLst/>
                <a:latin typeface="Arial" panose="020B0604020202020204" pitchFamily="34" charset="0"/>
                <a:cs typeface="Arial" panose="020B0604020202020204" pitchFamily="34" charset="0"/>
              </a:rPr>
              <a:t>tính và phương thức tạo thành một lớp. </a:t>
            </a:r>
            <a:r>
              <a:rPr lang="vi-VN" sz="2400" b="0" i="0">
                <a:solidFill>
                  <a:srgbClr val="000000"/>
                </a:solidFill>
                <a:effectLst/>
                <a:latin typeface="Arial" panose="020B0604020202020204" pitchFamily="34" charset="0"/>
                <a:cs typeface="Arial" panose="020B0604020202020204" pitchFamily="34" charset="0"/>
              </a:rPr>
              <a:t>Mối tương tác giữa các đối tượng trong hệ</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thống sẽ được biểu</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diễn thông qua mối quan hệ giữa các lớp.</a:t>
            </a:r>
            <a:endParaRPr lang="en-US" sz="2400">
              <a:solidFill>
                <a:srgbClr val="000000"/>
              </a:solidFill>
              <a:latin typeface="Arial" panose="020B0604020202020204" pitchFamily="34" charset="0"/>
              <a:cs typeface="Arial" panose="020B0604020202020204" pitchFamily="34" charset="0"/>
            </a:endParaRPr>
          </a:p>
          <a:p>
            <a:pPr marL="342900" indent="-342900" algn="just">
              <a:spcBef>
                <a:spcPts val="600"/>
              </a:spcBef>
              <a:spcAft>
                <a:spcPts val="600"/>
              </a:spcAft>
              <a:buFont typeface="Wingdings" panose="05000000000000000000" pitchFamily="2" charset="2"/>
              <a:buChar char="q"/>
            </a:pPr>
            <a:r>
              <a:rPr lang="vi-VN" sz="2400" b="0" i="1">
                <a:solidFill>
                  <a:srgbClr val="000000"/>
                </a:solidFill>
                <a:effectLst/>
                <a:latin typeface="Arial" panose="020B0604020202020204" pitchFamily="34" charset="0"/>
                <a:cs typeface="Arial" panose="020B0604020202020204" pitchFamily="34" charset="0"/>
              </a:rPr>
              <a:t>Các lớp (bao gồm cả các thuộc tính và phương thức) cùng với các mối</a:t>
            </a:r>
            <a:r>
              <a:rPr lang="en-US" sz="2400" b="0" i="1">
                <a:solidFill>
                  <a:srgbClr val="000000"/>
                </a:solidFill>
                <a:effectLst/>
                <a:latin typeface="Arial" panose="020B0604020202020204" pitchFamily="34" charset="0"/>
                <a:cs typeface="Arial" panose="020B0604020202020204" pitchFamily="34" charset="0"/>
              </a:rPr>
              <a:t> </a:t>
            </a:r>
            <a:r>
              <a:rPr lang="vi-VN" sz="2400" b="0" i="1">
                <a:solidFill>
                  <a:srgbClr val="000000"/>
                </a:solidFill>
                <a:effectLst/>
                <a:latin typeface="Arial" panose="020B0604020202020204" pitchFamily="34" charset="0"/>
                <a:cs typeface="Arial" panose="020B0604020202020204" pitchFamily="34" charset="0"/>
              </a:rPr>
              <a:t>quan hệ sẽ tạo thành biểu đồ lớp. </a:t>
            </a:r>
            <a:r>
              <a:rPr lang="vi-VN" sz="2400" b="0" i="0">
                <a:solidFill>
                  <a:srgbClr val="000000"/>
                </a:solidFill>
                <a:effectLst/>
                <a:latin typeface="Arial" panose="020B0604020202020204" pitchFamily="34" charset="0"/>
                <a:cs typeface="Arial" panose="020B0604020202020204" pitchFamily="34" charset="0"/>
              </a:rPr>
              <a:t>Biểu đồ lớp là một biểu đồ dạng mô hình tĩnh</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nhằm mô tả hướng nhìn tĩnh về một hệ</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thống bằng các khái niệm lớp, các thuộc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tính, phương thức của lớp và mối quan hệ giữa chúng với nhau.</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2286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4AF509-75DB-478A-ABA8-C0768EC2F93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46</a:t>
            </a:fld>
            <a:endParaRPr lang="en-US" spc="-5" dirty="0"/>
          </a:p>
        </p:txBody>
      </p:sp>
      <p:sp>
        <p:nvSpPr>
          <p:cNvPr id="5" name="TextBox 4">
            <a:extLst>
              <a:ext uri="{FF2B5EF4-FFF2-40B4-BE49-F238E27FC236}">
                <a16:creationId xmlns:a16="http://schemas.microsoft.com/office/drawing/2014/main" id="{C4C62D6E-F7F0-F3C7-3098-2AD30F57C238}"/>
              </a:ext>
            </a:extLst>
          </p:cNvPr>
          <p:cNvSpPr txBox="1"/>
          <p:nvPr/>
        </p:nvSpPr>
        <p:spPr>
          <a:xfrm>
            <a:off x="326065" y="861238"/>
            <a:ext cx="9129213" cy="5216813"/>
          </a:xfrm>
          <a:prstGeom prst="rect">
            <a:avLst/>
          </a:prstGeom>
          <a:noFill/>
        </p:spPr>
        <p:txBody>
          <a:bodyPr wrap="square" rtlCol="0">
            <a:spAutoFit/>
          </a:bodyPr>
          <a:lstStyle/>
          <a:p>
            <a:pPr algn="just">
              <a:spcBef>
                <a:spcPts val="600"/>
              </a:spcBef>
            </a:pPr>
            <a:r>
              <a:rPr lang="vi-VN" sz="2400" b="1" i="1">
                <a:solidFill>
                  <a:srgbClr val="000000"/>
                </a:solidFill>
                <a:effectLst/>
                <a:latin typeface="Arial" panose="020B0604020202020204" pitchFamily="34" charset="0"/>
                <a:cs typeface="Arial" panose="020B0604020202020204" pitchFamily="34" charset="0"/>
              </a:rPr>
              <a:t>b) Tập ký hiệu UML cho biểu đồ lớp</a:t>
            </a:r>
            <a:endParaRPr lang="en-US" sz="2400" b="1" i="1">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 </a:t>
            </a:r>
            <a:r>
              <a:rPr lang="vi-VN" sz="2400" b="1" i="1">
                <a:solidFill>
                  <a:srgbClr val="000000"/>
                </a:solidFill>
                <a:effectLst/>
                <a:latin typeface="Arial" panose="020B0604020202020204" pitchFamily="34" charset="0"/>
                <a:cs typeface="Arial" panose="020B0604020202020204" pitchFamily="34" charset="0"/>
              </a:rPr>
              <a:t>Kí hiệu lớp: </a:t>
            </a:r>
            <a:r>
              <a:rPr lang="vi-VN" sz="2400" b="0" i="0">
                <a:solidFill>
                  <a:srgbClr val="000000"/>
                </a:solidFill>
                <a:effectLst/>
                <a:latin typeface="Arial" panose="020B0604020202020204" pitchFamily="34" charset="0"/>
                <a:cs typeface="Arial" panose="020B0604020202020204" pitchFamily="34" charset="0"/>
              </a:rPr>
              <a:t>trong UML, mỗi lớp được biểu diễn bởi hình chữ nhật gồm 3 phần:</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tên lớp, các thuộc tính và các phương thức.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 </a:t>
            </a:r>
            <a:r>
              <a:rPr lang="vi-VN" sz="2400" b="1" i="1">
                <a:solidFill>
                  <a:srgbClr val="000000"/>
                </a:solidFill>
                <a:effectLst/>
                <a:latin typeface="Arial" panose="020B0604020202020204" pitchFamily="34" charset="0"/>
                <a:cs typeface="Arial" panose="020B0604020202020204" pitchFamily="34" charset="0"/>
              </a:rPr>
              <a:t>Thuộc tính</a:t>
            </a:r>
            <a:r>
              <a:rPr lang="vi-VN" sz="2400" b="0" i="0">
                <a:solidFill>
                  <a:srgbClr val="000000"/>
                </a:solidFill>
                <a:effectLst/>
                <a:latin typeface="Arial" panose="020B0604020202020204" pitchFamily="34" charset="0"/>
                <a:cs typeface="Arial" panose="020B0604020202020204" pitchFamily="34" charset="0"/>
              </a:rPr>
              <a:t>: các thuộc tính trong biểu đồ lớp được biểu diễn theo cấu trúc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chung như sau:</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1">
                <a:solidFill>
                  <a:srgbClr val="000000"/>
                </a:solidFill>
                <a:effectLst/>
                <a:latin typeface="Arial" panose="020B0604020202020204" pitchFamily="34" charset="0"/>
                <a:cs typeface="Arial" panose="020B0604020202020204" pitchFamily="34" charset="0"/>
              </a:rPr>
              <a:t>phạm_vi tên : kiểu số_đối_tượng = mặc_định (Giá_ trị_giới_hạn )</a:t>
            </a:r>
            <a:endParaRPr lang="en-US" sz="2400" b="0" i="1">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Trong đó:</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1">
                <a:solidFill>
                  <a:srgbClr val="000000"/>
                </a:solidFill>
                <a:effectLst/>
                <a:latin typeface="Arial" panose="020B0604020202020204" pitchFamily="34" charset="0"/>
                <a:cs typeface="Arial" panose="020B0604020202020204" pitchFamily="34" charset="0"/>
              </a:rPr>
              <a:t>phạm_vi </a:t>
            </a:r>
            <a:r>
              <a:rPr lang="vi-VN" sz="2000" b="0" i="0">
                <a:solidFill>
                  <a:srgbClr val="000000"/>
                </a:solidFill>
                <a:effectLst/>
                <a:latin typeface="Arial" panose="020B0604020202020204" pitchFamily="34" charset="0"/>
                <a:cs typeface="Arial" panose="020B0604020202020204" pitchFamily="34" charset="0"/>
              </a:rPr>
              <a:t>cho biết phạm vi truy nhập của thuộc tính. Có ba kiểu xác định</a:t>
            </a:r>
            <a:r>
              <a:rPr lang="en-US" sz="2000" b="0" i="0">
                <a:solidFill>
                  <a:srgbClr val="000000"/>
                </a:solidFill>
                <a:effectLst/>
                <a:latin typeface="Arial" panose="020B0604020202020204" pitchFamily="34" charset="0"/>
                <a:cs typeface="Arial" panose="020B0604020202020204" pitchFamily="34" charset="0"/>
              </a:rPr>
              <a:t> </a:t>
            </a:r>
            <a:r>
              <a:rPr lang="vi-VN" sz="2000" b="0" i="0">
                <a:solidFill>
                  <a:srgbClr val="000000"/>
                </a:solidFill>
                <a:effectLst/>
                <a:latin typeface="Arial" panose="020B0604020202020204" pitchFamily="34" charset="0"/>
                <a:cs typeface="Arial" panose="020B0604020202020204" pitchFamily="34" charset="0"/>
              </a:rPr>
              <a:t>thuộc tính phổ biến là:</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public</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protected</a:t>
            </a:r>
            <a:r>
              <a:rPr lang="vi-VN" sz="2000">
                <a:latin typeface="Arial" panose="020B0604020202020204" pitchFamily="34" charset="0"/>
                <a:cs typeface="Arial" panose="020B0604020202020204" pitchFamily="34" charset="0"/>
              </a:rPr>
              <a:t> </a:t>
            </a:r>
            <a:endParaRPr lang="en-US" sz="2000">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private.</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được phép truy nhập tới từ các lớp trong cùng package</a:t>
            </a:r>
            <a:endParaRPr lang="en-US" sz="20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FDA9BB5-29A6-8BFF-8058-14CB85C912B4}"/>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4151944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AB657-9D1D-E25C-B029-B26F7E3C1A7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47</a:t>
            </a:fld>
            <a:endParaRPr lang="en-US" spc="-5" dirty="0"/>
          </a:p>
        </p:txBody>
      </p:sp>
      <p:sp>
        <p:nvSpPr>
          <p:cNvPr id="5" name="TextBox 4">
            <a:extLst>
              <a:ext uri="{FF2B5EF4-FFF2-40B4-BE49-F238E27FC236}">
                <a16:creationId xmlns:a16="http://schemas.microsoft.com/office/drawing/2014/main" id="{63737979-5243-6051-5A1B-B04D67BF7753}"/>
              </a:ext>
            </a:extLst>
          </p:cNvPr>
          <p:cNvSpPr txBox="1"/>
          <p:nvPr/>
        </p:nvSpPr>
        <p:spPr>
          <a:xfrm>
            <a:off x="354571" y="833745"/>
            <a:ext cx="9196857" cy="5509200"/>
          </a:xfrm>
          <a:prstGeom prst="rect">
            <a:avLst/>
          </a:prstGeom>
          <a:noFill/>
        </p:spPr>
        <p:txBody>
          <a:bodyPr wrap="square" rtlCol="0">
            <a:spAutoFit/>
          </a:bodyPr>
          <a:lstStyle/>
          <a:p>
            <a:pPr algn="just">
              <a:spcBef>
                <a:spcPts val="600"/>
              </a:spcBef>
            </a:pPr>
            <a:r>
              <a:rPr lang="vi-VN" sz="2400" b="0" i="0">
                <a:solidFill>
                  <a:srgbClr val="000000"/>
                </a:solidFill>
                <a:effectLst/>
              </a:rPr>
              <a:t>Các phạm vi của thuộc tính có thể được biểu diễn dưới dạng ký hiệu (+, #, -,</a:t>
            </a:r>
            <a:r>
              <a:rPr lang="en-US" sz="2400" b="0" i="0">
                <a:solidFill>
                  <a:srgbClr val="000000"/>
                </a:solidFill>
                <a:effectLst/>
              </a:rPr>
              <a:t> </a:t>
            </a:r>
            <a:r>
              <a:rPr lang="vi-VN" sz="2400" b="0" i="0">
                <a:solidFill>
                  <a:srgbClr val="000000"/>
                </a:solidFill>
                <a:effectLst/>
              </a:rPr>
              <a:t>~) hoặc biểu diễn dưới dạng các từ khoá (public, protected, private).</a:t>
            </a:r>
            <a:endParaRPr lang="en-US" sz="2400" b="0" i="0">
              <a:solidFill>
                <a:srgbClr val="000000"/>
              </a:solidFill>
              <a:effectLst/>
            </a:endParaRPr>
          </a:p>
          <a:p>
            <a:pPr algn="just">
              <a:spcBef>
                <a:spcPts val="600"/>
              </a:spcBef>
            </a:pPr>
            <a:r>
              <a:rPr lang="vi-VN" sz="2400" b="0" i="1">
                <a:solidFill>
                  <a:srgbClr val="00B050"/>
                </a:solidFill>
                <a:effectLst/>
              </a:rPr>
              <a:t>Tên:</a:t>
            </a:r>
            <a:r>
              <a:rPr lang="vi-VN" sz="2400" b="0" i="1">
                <a:solidFill>
                  <a:srgbClr val="000000"/>
                </a:solidFill>
                <a:effectLst/>
              </a:rPr>
              <a:t> </a:t>
            </a:r>
            <a:r>
              <a:rPr lang="vi-VN" sz="2400" b="0" i="0">
                <a:solidFill>
                  <a:srgbClr val="000000"/>
                </a:solidFill>
                <a:effectLst/>
              </a:rPr>
              <a:t>là xâu ký tự biểu diễn tên thuộc tính.</a:t>
            </a:r>
            <a:endParaRPr lang="en-US" sz="2400" b="0" i="0">
              <a:solidFill>
                <a:srgbClr val="000000"/>
              </a:solidFill>
              <a:effectLst/>
            </a:endParaRPr>
          </a:p>
          <a:p>
            <a:pPr algn="just">
              <a:spcBef>
                <a:spcPts val="600"/>
              </a:spcBef>
            </a:pPr>
            <a:r>
              <a:rPr lang="vi-VN" sz="2400" b="0" i="1">
                <a:solidFill>
                  <a:srgbClr val="00B050"/>
                </a:solidFill>
                <a:effectLst/>
              </a:rPr>
              <a:t>kiểu:</a:t>
            </a:r>
            <a:r>
              <a:rPr lang="vi-VN" sz="2400" b="0" i="1">
                <a:solidFill>
                  <a:srgbClr val="000000"/>
                </a:solidFill>
                <a:effectLst/>
              </a:rPr>
              <a:t> </a:t>
            </a:r>
            <a:r>
              <a:rPr lang="vi-VN" sz="2400" b="0" i="0">
                <a:solidFill>
                  <a:srgbClr val="000000"/>
                </a:solidFill>
                <a:effectLst/>
              </a:rPr>
              <a:t>là kiểu dữ liệu của thuộc tính.</a:t>
            </a:r>
            <a:endParaRPr lang="en-US" sz="2400" b="0" i="0">
              <a:solidFill>
                <a:srgbClr val="000000"/>
              </a:solidFill>
              <a:effectLst/>
            </a:endParaRPr>
          </a:p>
          <a:p>
            <a:pPr algn="just">
              <a:spcBef>
                <a:spcPts val="600"/>
              </a:spcBef>
            </a:pPr>
            <a:r>
              <a:rPr lang="vi-VN" sz="2400" b="0" i="1">
                <a:solidFill>
                  <a:srgbClr val="00B050"/>
                </a:solidFill>
                <a:effectLst/>
              </a:rPr>
              <a:t>số_đối_tượng</a:t>
            </a:r>
            <a:r>
              <a:rPr lang="vi-VN" sz="2400" b="0" i="1">
                <a:solidFill>
                  <a:srgbClr val="000000"/>
                </a:solidFill>
                <a:effectLst/>
              </a:rPr>
              <a:t>: </a:t>
            </a:r>
            <a:r>
              <a:rPr lang="vi-VN" sz="2400" b="0" i="0">
                <a:solidFill>
                  <a:srgbClr val="000000"/>
                </a:solidFill>
                <a:effectLst/>
              </a:rPr>
              <a:t>chỉ ra số đối tượng khai báo cho thuộc tính ứng với một</a:t>
            </a:r>
            <a:endParaRPr lang="en-US" sz="2400" b="0" i="0">
              <a:solidFill>
                <a:srgbClr val="000000"/>
              </a:solidFill>
              <a:effectLst/>
            </a:endParaRPr>
          </a:p>
          <a:p>
            <a:pPr algn="just">
              <a:spcBef>
                <a:spcPts val="600"/>
              </a:spcBef>
            </a:pPr>
            <a:r>
              <a:rPr lang="vi-VN" sz="2400" b="0" i="1">
                <a:solidFill>
                  <a:srgbClr val="00B050"/>
                </a:solidFill>
                <a:effectLst/>
              </a:rPr>
              <a:t>mặc_định</a:t>
            </a:r>
            <a:r>
              <a:rPr lang="vi-VN" sz="2400" b="0" i="1">
                <a:solidFill>
                  <a:srgbClr val="000000"/>
                </a:solidFill>
                <a:effectLst/>
              </a:rPr>
              <a:t>: </a:t>
            </a:r>
            <a:r>
              <a:rPr lang="vi-VN" sz="2400" b="0" i="0">
                <a:solidFill>
                  <a:srgbClr val="000000"/>
                </a:solidFill>
                <a:effectLst/>
              </a:rPr>
              <a:t>là giá trị khởi đầu mặc định (nếu có) của thuộc tính.</a:t>
            </a:r>
            <a:endParaRPr lang="en-US" sz="2400" b="0" i="0">
              <a:solidFill>
                <a:srgbClr val="000000"/>
              </a:solidFill>
              <a:effectLst/>
            </a:endParaRPr>
          </a:p>
          <a:p>
            <a:pPr algn="just">
              <a:spcBef>
                <a:spcPts val="600"/>
              </a:spcBef>
            </a:pPr>
            <a:r>
              <a:rPr lang="vi-VN" sz="2400" b="0" i="1">
                <a:solidFill>
                  <a:srgbClr val="00B050"/>
                </a:solidFill>
                <a:effectLst/>
              </a:rPr>
              <a:t>Giá_ trị_giới_hạn</a:t>
            </a:r>
            <a:r>
              <a:rPr lang="vi-VN" sz="2400" b="0" i="1">
                <a:solidFill>
                  <a:srgbClr val="000000"/>
                </a:solidFill>
                <a:effectLst/>
              </a:rPr>
              <a:t>: </a:t>
            </a:r>
            <a:r>
              <a:rPr lang="vi-VN" sz="2400" b="0" i="0">
                <a:solidFill>
                  <a:srgbClr val="000000"/>
                </a:solidFill>
                <a:effectLst/>
              </a:rPr>
              <a:t>là giới hạn các giá trị cho thuộc tính (thông tin này</a:t>
            </a:r>
            <a:endParaRPr lang="en-US" sz="2400" b="0" i="0">
              <a:solidFill>
                <a:srgbClr val="000000"/>
              </a:solidFill>
              <a:effectLst/>
            </a:endParaRPr>
          </a:p>
          <a:p>
            <a:pPr algn="just">
              <a:spcBef>
                <a:spcPts val="600"/>
              </a:spcBef>
            </a:pPr>
            <a:r>
              <a:rPr lang="vi-VN" sz="2400" b="0" i="0">
                <a:solidFill>
                  <a:srgbClr val="000000"/>
                </a:solidFill>
                <a:effectLst/>
              </a:rPr>
              <a:t>không bắt buộc).</a:t>
            </a:r>
            <a:endParaRPr lang="en-US" sz="2400" b="0" i="0">
              <a:solidFill>
                <a:srgbClr val="000000"/>
              </a:solidFill>
              <a:effectLst/>
            </a:endParaRPr>
          </a:p>
          <a:p>
            <a:pPr algn="just">
              <a:spcBef>
                <a:spcPts val="600"/>
              </a:spcBef>
            </a:pPr>
            <a:r>
              <a:rPr lang="vi-VN" sz="2400" b="0" i="1">
                <a:solidFill>
                  <a:srgbClr val="000000"/>
                </a:solidFill>
                <a:effectLst/>
              </a:rPr>
              <a:t>Ví dụ </a:t>
            </a:r>
            <a:r>
              <a:rPr lang="vi-VN" sz="2400" b="0" i="0">
                <a:solidFill>
                  <a:srgbClr val="000000"/>
                </a:solidFill>
                <a:effectLst/>
              </a:rPr>
              <a:t>một khai báo thuộc tính đầy đủ:</a:t>
            </a:r>
            <a:endParaRPr lang="en-US" sz="2400" b="0" i="0">
              <a:solidFill>
                <a:srgbClr val="000000"/>
              </a:solidFill>
              <a:effectLst/>
            </a:endParaRPr>
          </a:p>
          <a:p>
            <a:pPr algn="just">
              <a:spcBef>
                <a:spcPts val="600"/>
              </a:spcBef>
            </a:pPr>
            <a:r>
              <a:rPr lang="vi-VN" sz="2400" b="0" i="1">
                <a:solidFill>
                  <a:srgbClr val="000000"/>
                </a:solidFill>
                <a:effectLst/>
              </a:rPr>
              <a:t>purchaseDate:Date[1] =”01-01-2000” (Saturday)</a:t>
            </a:r>
            <a:r>
              <a:rPr lang="vi-VN" sz="2400"/>
              <a:t> </a:t>
            </a:r>
            <a:endParaRPr lang="en-US" sz="2400"/>
          </a:p>
        </p:txBody>
      </p:sp>
      <p:sp>
        <p:nvSpPr>
          <p:cNvPr id="2" name="Title 1">
            <a:extLst>
              <a:ext uri="{FF2B5EF4-FFF2-40B4-BE49-F238E27FC236}">
                <a16:creationId xmlns:a16="http://schemas.microsoft.com/office/drawing/2014/main" id="{1ADF53EF-E220-6AE7-AD59-0A6EA555135D}"/>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92687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48</a:t>
            </a:fld>
            <a:endParaRPr lang="en-US" spc="-5" dirty="0"/>
          </a:p>
        </p:txBody>
      </p:sp>
      <p:sp>
        <p:nvSpPr>
          <p:cNvPr id="5" name="TextBox 4">
            <a:extLst>
              <a:ext uri="{FF2B5EF4-FFF2-40B4-BE49-F238E27FC236}">
                <a16:creationId xmlns:a16="http://schemas.microsoft.com/office/drawing/2014/main" id="{8DE71E47-2D78-F2C9-6007-AB015F39583F}"/>
              </a:ext>
            </a:extLst>
          </p:cNvPr>
          <p:cNvSpPr txBox="1"/>
          <p:nvPr/>
        </p:nvSpPr>
        <p:spPr>
          <a:xfrm>
            <a:off x="375683" y="805299"/>
            <a:ext cx="9154633" cy="5601533"/>
          </a:xfrm>
          <a:prstGeom prst="rect">
            <a:avLst/>
          </a:prstGeom>
          <a:noFill/>
        </p:spPr>
        <p:txBody>
          <a:bodyPr wrap="square" rtlCol="0">
            <a:spAutoFit/>
          </a:bodyPr>
          <a:lstStyle/>
          <a:p>
            <a:pPr algn="just">
              <a:spcBef>
                <a:spcPts val="600"/>
              </a:spcBef>
              <a:spcAft>
                <a:spcPts val="600"/>
              </a:spcAft>
            </a:pPr>
            <a:r>
              <a:rPr lang="vi-VN" sz="2400" b="1" i="1">
                <a:solidFill>
                  <a:srgbClr val="000000"/>
                </a:solidFill>
                <a:effectLst/>
                <a:latin typeface="Arial" panose="020B0604020202020204" pitchFamily="34" charset="0"/>
                <a:cs typeface="Arial" panose="020B0604020202020204" pitchFamily="34" charset="0"/>
              </a:rPr>
              <a:t>Phương thức (method): </a:t>
            </a:r>
            <a:r>
              <a:rPr lang="vi-VN" sz="2400" b="0" i="0">
                <a:solidFill>
                  <a:srgbClr val="000000"/>
                </a:solidFill>
                <a:effectLst/>
                <a:latin typeface="Arial" panose="020B0604020202020204" pitchFamily="34" charset="0"/>
                <a:cs typeface="Arial" panose="020B0604020202020204" pitchFamily="34" charset="0"/>
              </a:rPr>
              <a:t>các phương thức trong UML được biểu diễn theo cấu</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trúc chung như sau [UNG]:</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1">
                <a:solidFill>
                  <a:srgbClr val="000000"/>
                </a:solidFill>
                <a:effectLst/>
                <a:latin typeface="Arial" panose="020B0604020202020204" pitchFamily="34" charset="0"/>
                <a:cs typeface="Arial" panose="020B0604020202020204" pitchFamily="34" charset="0"/>
              </a:rPr>
              <a:t>phạm_vi tên(danh_s ách_tham_số): kiểu_trả_lại { ki ểu_ph ương_thức}</a:t>
            </a:r>
            <a:endParaRPr lang="en-US" sz="2400" b="0" i="1">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Trong đó:</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1">
                <a:solidFill>
                  <a:srgbClr val="000000"/>
                </a:solidFill>
                <a:effectLst/>
                <a:latin typeface="Arial" panose="020B0604020202020204" pitchFamily="34" charset="0"/>
                <a:cs typeface="Arial" panose="020B0604020202020204" pitchFamily="34" charset="0"/>
              </a:rPr>
              <a:t>visibility </a:t>
            </a:r>
            <a:r>
              <a:rPr lang="vi-VN" sz="2400" b="0" i="0">
                <a:solidFill>
                  <a:srgbClr val="000000"/>
                </a:solidFill>
                <a:effectLst/>
                <a:latin typeface="Arial" panose="020B0604020202020204" pitchFamily="34" charset="0"/>
                <a:cs typeface="Arial" panose="020B0604020202020204" pitchFamily="34" charset="0"/>
              </a:rPr>
              <a:t>biểu diễn phạm vi cho phương thức. Giống như đối với thuộc tính,</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có ba dạng kiểu xác định cơ bản cho phương thức là:</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public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protected</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private</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được phép truy nhập tới từ các lớp trong cùng package</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820337C-892F-29A0-9CEA-AB4DC83C67AA}"/>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828936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49</a:t>
            </a:fld>
            <a:endParaRPr lang="en-US" spc="-5" dirty="0"/>
          </a:p>
        </p:txBody>
      </p:sp>
      <p:sp>
        <p:nvSpPr>
          <p:cNvPr id="2" name="TextBox 1">
            <a:extLst>
              <a:ext uri="{FF2B5EF4-FFF2-40B4-BE49-F238E27FC236}">
                <a16:creationId xmlns:a16="http://schemas.microsoft.com/office/drawing/2014/main" id="{68197232-6C29-509A-E5E8-7FFB45AFFE9C}"/>
              </a:ext>
            </a:extLst>
          </p:cNvPr>
          <p:cNvSpPr txBox="1"/>
          <p:nvPr/>
        </p:nvSpPr>
        <p:spPr>
          <a:xfrm>
            <a:off x="450722" y="1073888"/>
            <a:ext cx="9129213" cy="5139869"/>
          </a:xfrm>
          <a:prstGeom prst="rect">
            <a:avLst/>
          </a:prstGeom>
          <a:noFill/>
        </p:spPr>
        <p:txBody>
          <a:bodyPr wrap="square" rtlCol="0">
            <a:spAutoFit/>
          </a:bodyPr>
          <a:lstStyle/>
          <a:p>
            <a:pPr>
              <a:spcBef>
                <a:spcPts val="600"/>
              </a:spcBef>
            </a:pPr>
            <a:r>
              <a:rPr lang="vi-VN" sz="2400" b="0" i="1">
                <a:solidFill>
                  <a:srgbClr val="00B050"/>
                </a:solidFill>
                <a:effectLst/>
              </a:rPr>
              <a:t>tên</a:t>
            </a:r>
            <a:r>
              <a:rPr lang="vi-VN" sz="2400" b="0" i="1">
                <a:solidFill>
                  <a:srgbClr val="000000"/>
                </a:solidFill>
                <a:effectLst/>
              </a:rPr>
              <a:t> </a:t>
            </a:r>
            <a:r>
              <a:rPr lang="vi-VN" sz="2400" b="0" i="0">
                <a:solidFill>
                  <a:srgbClr val="000000"/>
                </a:solidFill>
                <a:effectLst/>
              </a:rPr>
              <a:t>là xâu ký tự xác định tên của phương thức.</a:t>
            </a:r>
            <a:endParaRPr lang="en-US" sz="2400" b="0" i="0">
              <a:solidFill>
                <a:srgbClr val="000000"/>
              </a:solidFill>
              <a:effectLst/>
            </a:endParaRPr>
          </a:p>
          <a:p>
            <a:pPr>
              <a:spcBef>
                <a:spcPts val="600"/>
              </a:spcBef>
            </a:pPr>
            <a:r>
              <a:rPr lang="vi-VN" sz="2400" b="0" i="1">
                <a:solidFill>
                  <a:srgbClr val="00B050"/>
                </a:solidFill>
                <a:effectLst/>
              </a:rPr>
              <a:t>kiểu_trả_lại: </a:t>
            </a:r>
            <a:r>
              <a:rPr lang="vi-VN" sz="2400" b="0" i="0">
                <a:solidFill>
                  <a:srgbClr val="000000"/>
                </a:solidFill>
                <a:effectLst/>
              </a:rPr>
              <a:t>chỉ ra kiểu giá trị trả về của phương thức.</a:t>
            </a:r>
            <a:endParaRPr lang="en-US" sz="2400" b="0" i="0">
              <a:solidFill>
                <a:srgbClr val="000000"/>
              </a:solidFill>
              <a:effectLst/>
            </a:endParaRPr>
          </a:p>
          <a:p>
            <a:pPr algn="just">
              <a:spcBef>
                <a:spcPts val="600"/>
              </a:spcBef>
            </a:pPr>
            <a:r>
              <a:rPr lang="vi-VN" sz="2400" b="0" i="1">
                <a:solidFill>
                  <a:srgbClr val="00B050"/>
                </a:solidFill>
                <a:effectLst/>
              </a:rPr>
              <a:t>danh_sách_tham_số: </a:t>
            </a:r>
            <a:r>
              <a:rPr lang="vi-VN" sz="2400" b="0" i="0">
                <a:solidFill>
                  <a:srgbClr val="000000"/>
                </a:solidFill>
                <a:effectLst/>
              </a:rPr>
              <a:t>biểu diễn danh sách các tham số trong khai báo của</a:t>
            </a:r>
            <a:r>
              <a:rPr lang="en-US" sz="2400" b="0" i="0">
                <a:solidFill>
                  <a:srgbClr val="000000"/>
                </a:solidFill>
                <a:effectLst/>
              </a:rPr>
              <a:t> </a:t>
            </a:r>
            <a:r>
              <a:rPr lang="vi-VN" sz="2400" b="0" i="0">
                <a:solidFill>
                  <a:srgbClr val="000000"/>
                </a:solidFill>
                <a:effectLst/>
              </a:rPr>
              <a:t>phương thức. Mỗi tham số được biểu diễn dưới dạng chung: tên tham số:</a:t>
            </a:r>
            <a:endParaRPr lang="en-US" sz="2400" b="0" i="0">
              <a:solidFill>
                <a:srgbClr val="000000"/>
              </a:solidFill>
              <a:effectLst/>
            </a:endParaRPr>
          </a:p>
          <a:p>
            <a:pPr algn="just">
              <a:spcBef>
                <a:spcPts val="600"/>
              </a:spcBef>
            </a:pPr>
            <a:r>
              <a:rPr lang="vi-VN" sz="2400" b="0" i="1">
                <a:solidFill>
                  <a:srgbClr val="00B050"/>
                </a:solidFill>
                <a:effectLst/>
              </a:rPr>
              <a:t>kiểu giá trị </a:t>
            </a:r>
            <a:r>
              <a:rPr lang="vi-VN" sz="2400" b="0" i="1">
                <a:solidFill>
                  <a:srgbClr val="000000"/>
                </a:solidFill>
                <a:effectLst/>
              </a:rPr>
              <a:t>= giá trị mặc định.</a:t>
            </a:r>
            <a:endParaRPr lang="en-US" sz="2400" b="0" i="1">
              <a:solidFill>
                <a:srgbClr val="000000"/>
              </a:solidFill>
              <a:effectLst/>
            </a:endParaRPr>
          </a:p>
          <a:p>
            <a:pPr algn="just">
              <a:spcBef>
                <a:spcPts val="600"/>
              </a:spcBef>
            </a:pPr>
            <a:r>
              <a:rPr lang="vi-VN" sz="2400" b="0" i="1">
                <a:solidFill>
                  <a:srgbClr val="00B050"/>
                </a:solidFill>
                <a:effectLst/>
              </a:rPr>
              <a:t>kiểu_ph ương_thức</a:t>
            </a:r>
            <a:r>
              <a:rPr lang="vi-VN" sz="2400" b="0" i="1">
                <a:solidFill>
                  <a:srgbClr val="000000"/>
                </a:solidFill>
                <a:effectLst/>
              </a:rPr>
              <a:t>: </a:t>
            </a:r>
            <a:r>
              <a:rPr lang="vi-VN" sz="2400" b="0" i="0">
                <a:solidFill>
                  <a:srgbClr val="000000"/>
                </a:solidFill>
                <a:effectLst/>
              </a:rPr>
              <a:t>không bắt buộc, cho biết kiểu phương thức.</a:t>
            </a:r>
            <a:endParaRPr lang="en-US" sz="2400" b="0" i="0">
              <a:solidFill>
                <a:srgbClr val="000000"/>
              </a:solidFill>
              <a:effectLst/>
            </a:endParaRPr>
          </a:p>
          <a:p>
            <a:pPr algn="just">
              <a:spcBef>
                <a:spcPts val="600"/>
              </a:spcBef>
            </a:pPr>
            <a:r>
              <a:rPr lang="vi-VN" sz="2400" b="0" i="0">
                <a:solidFill>
                  <a:srgbClr val="000000"/>
                </a:solidFill>
                <a:effectLst/>
              </a:rPr>
              <a:t>Phương</a:t>
            </a:r>
            <a:r>
              <a:rPr lang="en-US" sz="2400">
                <a:solidFill>
                  <a:srgbClr val="000000"/>
                </a:solidFill>
              </a:rPr>
              <a:t> </a:t>
            </a:r>
            <a:r>
              <a:rPr lang="vi-VN" sz="2400" b="0" i="0">
                <a:solidFill>
                  <a:srgbClr val="000000"/>
                </a:solidFill>
                <a:effectLst/>
              </a:rPr>
              <a:t>thức có thể nhận một trong các kiểu đặc biệt sau:</a:t>
            </a:r>
            <a:r>
              <a:rPr lang="en-US" sz="2400" b="0" i="0">
                <a:solidFill>
                  <a:srgbClr val="000000"/>
                </a:solidFill>
                <a:effectLst/>
              </a:rPr>
              <a:t> </a:t>
            </a:r>
            <a:r>
              <a:rPr lang="vi-VN" sz="2400" b="0" i="1">
                <a:solidFill>
                  <a:srgbClr val="00B050"/>
                </a:solidFill>
                <a:effectLst/>
              </a:rPr>
              <a:t>abstract</a:t>
            </a:r>
            <a:r>
              <a:rPr lang="vi-VN" sz="2400" b="0" i="0">
                <a:solidFill>
                  <a:srgbClr val="00B050"/>
                </a:solidFill>
                <a:effectLst/>
              </a:rPr>
              <a:t>:</a:t>
            </a:r>
            <a:r>
              <a:rPr lang="vi-VN" sz="2400" b="0" i="0">
                <a:solidFill>
                  <a:srgbClr val="000000"/>
                </a:solidFill>
                <a:effectLst/>
              </a:rPr>
              <a:t> phương thức kiểu trừu tượng</a:t>
            </a:r>
            <a:endParaRPr lang="en-US" sz="2400">
              <a:solidFill>
                <a:srgbClr val="000000"/>
              </a:solidFill>
            </a:endParaRPr>
          </a:p>
          <a:p>
            <a:pPr algn="just">
              <a:spcBef>
                <a:spcPts val="600"/>
              </a:spcBef>
            </a:pPr>
            <a:r>
              <a:rPr lang="vi-VN" sz="2400" b="0" i="1">
                <a:solidFill>
                  <a:srgbClr val="00B050"/>
                </a:solidFill>
                <a:effectLst/>
              </a:rPr>
              <a:t>query</a:t>
            </a:r>
            <a:r>
              <a:rPr lang="vi-VN" sz="2400" b="0" i="0">
                <a:solidFill>
                  <a:srgbClr val="00B050"/>
                </a:solidFill>
                <a:effectLst/>
              </a:rPr>
              <a:t>:</a:t>
            </a:r>
            <a:r>
              <a:rPr lang="vi-VN" sz="2400" b="0" i="0">
                <a:solidFill>
                  <a:srgbClr val="000000"/>
                </a:solidFill>
                <a:effectLst/>
              </a:rPr>
              <a:t> phương thức kiểu truy vấn.</a:t>
            </a:r>
            <a:r>
              <a:rPr lang="vi-VN" sz="2400"/>
              <a:t> </a:t>
            </a:r>
            <a:endParaRPr lang="en-US" sz="2400"/>
          </a:p>
          <a:p>
            <a:pPr algn="just">
              <a:spcBef>
                <a:spcPts val="600"/>
              </a:spcBef>
            </a:pPr>
            <a:r>
              <a:rPr lang="vi-VN" sz="2400" b="0" i="1">
                <a:solidFill>
                  <a:srgbClr val="000000"/>
                </a:solidFill>
                <a:effectLst/>
              </a:rPr>
              <a:t>Ví dụ </a:t>
            </a:r>
            <a:r>
              <a:rPr lang="vi-VN" sz="2400" b="0" i="0">
                <a:solidFill>
                  <a:srgbClr val="000000"/>
                </a:solidFill>
                <a:effectLst/>
              </a:rPr>
              <a:t>một khai báo phương thức cho một lớp:</a:t>
            </a:r>
            <a:endParaRPr lang="en-US" sz="2400" b="0" i="0">
              <a:solidFill>
                <a:srgbClr val="000000"/>
              </a:solidFill>
              <a:effectLst/>
            </a:endParaRPr>
          </a:p>
          <a:p>
            <a:pPr algn="just">
              <a:spcBef>
                <a:spcPts val="600"/>
              </a:spcBef>
            </a:pPr>
            <a:r>
              <a:rPr lang="vi-VN" sz="2400" b="0" i="1">
                <a:solidFill>
                  <a:srgbClr val="000000"/>
                </a:solidFill>
                <a:effectLst/>
              </a:rPr>
              <a:t>generatePurchaseList(prodID:int): String</a:t>
            </a:r>
            <a:r>
              <a:rPr lang="vi-VN" sz="2400"/>
              <a:t> </a:t>
            </a:r>
            <a:endParaRPr lang="en-US" sz="2400"/>
          </a:p>
        </p:txBody>
      </p:sp>
      <p:sp>
        <p:nvSpPr>
          <p:cNvPr id="3" name="Title 1">
            <a:extLst>
              <a:ext uri="{FF2B5EF4-FFF2-40B4-BE49-F238E27FC236}">
                <a16:creationId xmlns:a16="http://schemas.microsoft.com/office/drawing/2014/main" id="{7F655A15-94E3-B9E9-4CAB-0119D96153DE}"/>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0479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5050" y="208850"/>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769608" y="1147572"/>
            <a:ext cx="8441854" cy="4602480"/>
          </a:xfrm>
        </p:spPr>
        <p:txBody>
          <a:bodyPr/>
          <a:lstStyle/>
          <a:p>
            <a:pPr marL="0" indent="0" algn="just">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marL="342900" lvl="3" indent="-342900" algn="just">
              <a:lnSpc>
                <a:spcPct val="130000"/>
              </a:lnSpc>
              <a:buFont typeface="Wingdings" pitchFamily="2" charset="2"/>
              <a:buChar char="v"/>
              <a:defRPr/>
            </a:pPr>
            <a:r>
              <a:rPr lang="en-US" sz="2400" dirty="0" err="1">
                <a:latin typeface="Times New Roman" panose="02020603050405020304" pitchFamily="18" charset="0"/>
                <a:cs typeface="Times New Roman" pitchFamily="18" charset="0"/>
              </a:rPr>
              <a:t>Khái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niệm</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thiết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kế</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hệ</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thống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hướng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đối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tượng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được</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hình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thành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khi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xuất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hiện</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các</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ngôn</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ngữ</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lập</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trình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hướng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đối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tượng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bắt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đầu</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là</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Simula</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và</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thời</a:t>
            </a:r>
            <a:r>
              <a:rPr lang="en-US" sz="2400" dirty="0">
                <a:latin typeface="Times New Roman" panose="02020603050405020304" pitchFamily="18" charset="0"/>
                <a:cs typeface="Times New Roman" pitchFamily="18" charset="0"/>
              </a:rPr>
              <a:t> nay </a:t>
            </a:r>
            <a:r>
              <a:rPr lang="en-US" sz="2400" dirty="0" err="1">
                <a:latin typeface="Times New Roman" panose="02020603050405020304" pitchFamily="18" charset="0"/>
                <a:cs typeface="Times New Roman" pitchFamily="18" charset="0"/>
              </a:rPr>
              <a:t>là</a:t>
            </a:r>
            <a:r>
              <a:rPr lang="en-US" sz="2400" dirty="0">
                <a:latin typeface="Times New Roman" panose="02020603050405020304" pitchFamily="18" charset="0"/>
                <a:cs typeface="Times New Roman" pitchFamily="18" charset="0"/>
              </a:rPr>
              <a:t> C++, Java,..</a:t>
            </a:r>
            <a:r>
              <a:rPr lang="en-US" sz="2400" i="1" dirty="0">
                <a:latin typeface="Times New Roman" pitchFamily="18" charset="0"/>
                <a:cs typeface="Times New Roman" pitchFamily="18" charset="0"/>
              </a:rPr>
              <a:t> </a:t>
            </a:r>
          </a:p>
          <a:p>
            <a:pPr marL="342900" lvl="3" indent="-342900" algn="just">
              <a:lnSpc>
                <a:spcPct val="130000"/>
              </a:lnSpc>
              <a:buFont typeface="Wingdings" pitchFamily="2" charset="2"/>
              <a:buChar char="v"/>
              <a:defRPr/>
            </a:pPr>
            <a:r>
              <a:rPr lang="en-US" sz="2400" dirty="0">
                <a:latin typeface="Times New Roman" panose="02020603050405020304" pitchFamily="18" charset="0"/>
                <a:cs typeface="Times New Roman" panose="02020603050405020304" pitchFamily="18" charset="0"/>
              </a:rPr>
              <a:t>UML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Three Amigos</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Grady </a:t>
            </a:r>
            <a:r>
              <a:rPr lang="en-US" sz="2400" i="1" dirty="0" err="1">
                <a:latin typeface="Times New Roman" panose="02020603050405020304" pitchFamily="18" charset="0"/>
                <a:cs typeface="Times New Roman" panose="02020603050405020304" pitchFamily="18" charset="0"/>
              </a:rPr>
              <a:t>Booch</a:t>
            </a:r>
            <a:r>
              <a:rPr lang="en-US" sz="2400" i="1" dirty="0">
                <a:latin typeface="Times New Roman" panose="02020603050405020304" pitchFamily="18" charset="0"/>
                <a:cs typeface="Times New Roman" panose="02020603050405020304" pitchFamily="18" charset="0"/>
              </a:rPr>
              <a:t>, James </a:t>
            </a:r>
            <a:r>
              <a:rPr lang="en-US" sz="2400" i="1" dirty="0" err="1">
                <a:latin typeface="Times New Roman" panose="02020603050405020304" pitchFamily="18" charset="0"/>
                <a:cs typeface="Times New Roman" panose="02020603050405020304" pitchFamily="18" charset="0"/>
              </a:rPr>
              <a:t>Rumbaugh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Ivar Jacobson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a:t>
            </a:r>
            <a:endParaRPr lang="en-US" sz="2400" i="1"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5</a:t>
            </a:fld>
            <a:endParaRPr lang="en-US">
              <a:solidFill>
                <a:srgbClr val="000066"/>
              </a:solidFill>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4495801"/>
            <a:ext cx="5630061" cy="1819529"/>
          </a:xfrm>
          <a:prstGeom prst="rect">
            <a:avLst/>
          </a:prstGeom>
        </p:spPr>
      </p:pic>
    </p:spTree>
    <p:extLst>
      <p:ext uri="{BB962C8B-B14F-4D97-AF65-F5344CB8AC3E}">
        <p14:creationId xmlns:p14="http://schemas.microsoft.com/office/powerpoint/2010/main" val="22004557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50</a:t>
            </a:fld>
            <a:endParaRPr lang="en-US" spc="-5" dirty="0"/>
          </a:p>
        </p:txBody>
      </p:sp>
      <p:sp>
        <p:nvSpPr>
          <p:cNvPr id="2" name="TextBox 1">
            <a:extLst>
              <a:ext uri="{FF2B5EF4-FFF2-40B4-BE49-F238E27FC236}">
                <a16:creationId xmlns:a16="http://schemas.microsoft.com/office/drawing/2014/main" id="{99CDFECA-5370-8567-C806-5ED72DCEE04F}"/>
              </a:ext>
            </a:extLst>
          </p:cNvPr>
          <p:cNvSpPr txBox="1"/>
          <p:nvPr/>
        </p:nvSpPr>
        <p:spPr>
          <a:xfrm>
            <a:off x="291233" y="992004"/>
            <a:ext cx="9012255" cy="4462760"/>
          </a:xfrm>
          <a:prstGeom prst="rect">
            <a:avLst/>
          </a:prstGeom>
          <a:noFill/>
        </p:spPr>
        <p:txBody>
          <a:bodyPr wrap="square" rtlCol="0">
            <a:spAutoFit/>
          </a:bodyPr>
          <a:lstStyle/>
          <a:p>
            <a:pPr algn="just">
              <a:spcBef>
                <a:spcPts val="600"/>
              </a:spcBef>
            </a:pPr>
            <a:r>
              <a:rPr lang="vi-VN" sz="2400" b="1" i="1">
                <a:solidFill>
                  <a:srgbClr val="000000"/>
                </a:solidFill>
                <a:effectLst/>
              </a:rPr>
              <a:t>Các kiểu lớp trong UML</a:t>
            </a:r>
            <a:endParaRPr lang="en-US" sz="2400" b="1" i="1">
              <a:solidFill>
                <a:srgbClr val="000000"/>
              </a:solidFill>
              <a:effectLst/>
            </a:endParaRPr>
          </a:p>
          <a:p>
            <a:pPr algn="just">
              <a:spcBef>
                <a:spcPts val="600"/>
              </a:spcBef>
            </a:pPr>
            <a:r>
              <a:rPr lang="vi-VN" sz="2400" b="0" i="0">
                <a:solidFill>
                  <a:srgbClr val="000000"/>
                </a:solidFill>
                <a:effectLst/>
              </a:rPr>
              <a:t>UML còn định nghĩa một số kiểu</a:t>
            </a:r>
            <a:r>
              <a:rPr lang="en-US" sz="2400" b="0" i="0">
                <a:solidFill>
                  <a:srgbClr val="000000"/>
                </a:solidFill>
                <a:effectLst/>
              </a:rPr>
              <a:t> </a:t>
            </a:r>
            <a:r>
              <a:rPr lang="vi-VN" sz="2400" b="0" i="0">
                <a:solidFill>
                  <a:srgbClr val="000000"/>
                </a:solidFill>
                <a:effectLst/>
              </a:rPr>
              <a:t>lớp bổ sung gồm:</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Lớp thực thể: </a:t>
            </a:r>
            <a:r>
              <a:rPr lang="vi-VN" sz="2400" b="0" i="0">
                <a:solidFill>
                  <a:srgbClr val="000000"/>
                </a:solidFill>
                <a:effectLst/>
              </a:rPr>
              <a:t>là lớp đại diện cho các thực thể chứa thông tin về các đối tượng</a:t>
            </a:r>
            <a:r>
              <a:rPr lang="en-US" sz="2400" b="0" i="0">
                <a:solidFill>
                  <a:srgbClr val="000000"/>
                </a:solidFill>
                <a:effectLst/>
              </a:rPr>
              <a:t> </a:t>
            </a:r>
            <a:r>
              <a:rPr lang="vi-VN" sz="2400" b="0" i="0">
                <a:solidFill>
                  <a:srgbClr val="000000"/>
                </a:solidFill>
                <a:effectLst/>
              </a:rPr>
              <a:t>xác định nào đó.</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Lớp biên </a:t>
            </a:r>
            <a:r>
              <a:rPr lang="vi-VN" sz="2400" b="0" i="1">
                <a:solidFill>
                  <a:srgbClr val="000000"/>
                </a:solidFill>
                <a:effectLst/>
              </a:rPr>
              <a:t>(lớp giao diện): </a:t>
            </a:r>
            <a:r>
              <a:rPr lang="vi-VN" sz="2400" b="0" i="0">
                <a:solidFill>
                  <a:srgbClr val="000000"/>
                </a:solidFill>
                <a:effectLst/>
              </a:rPr>
              <a:t>là lớp nằm ở ranh giới giữa hệ thống với môi trường</a:t>
            </a:r>
            <a:r>
              <a:rPr lang="en-US" sz="2400" b="0" i="0">
                <a:solidFill>
                  <a:srgbClr val="000000"/>
                </a:solidFill>
                <a:effectLst/>
              </a:rPr>
              <a:t> </a:t>
            </a:r>
            <a:r>
              <a:rPr lang="vi-VN" sz="2400" b="0" i="0">
                <a:solidFill>
                  <a:srgbClr val="000000"/>
                </a:solidFill>
                <a:effectLst/>
              </a:rPr>
              <a:t>bên ngoài, thực hiện vai trò nhận yêu cầu trực tiếp từ các tác nhân và chuyển</a:t>
            </a:r>
            <a:r>
              <a:rPr lang="en-US" sz="2400" b="0" i="0">
                <a:solidFill>
                  <a:srgbClr val="000000"/>
                </a:solidFill>
                <a:effectLst/>
              </a:rPr>
              <a:t> </a:t>
            </a:r>
            <a:r>
              <a:rPr lang="vi-VN" sz="2400" b="0" i="0">
                <a:solidFill>
                  <a:srgbClr val="000000"/>
                </a:solidFill>
                <a:effectLst/>
              </a:rPr>
              <a:t>các yêu cầu đó cho các lớp bên trong hệ thống.</a:t>
            </a:r>
            <a:endParaRPr lang="en-US" sz="2400">
              <a:solidFill>
                <a:srgbClr val="000000"/>
              </a:solidFill>
            </a:endParaRPr>
          </a:p>
          <a:p>
            <a:pPr algn="just">
              <a:spcBef>
                <a:spcPts val="600"/>
              </a:spcBef>
            </a:pPr>
            <a:r>
              <a:rPr lang="vi-VN" sz="2400" b="0" i="0">
                <a:solidFill>
                  <a:srgbClr val="000000"/>
                </a:solidFill>
                <a:effectLst/>
              </a:rPr>
              <a:t>- </a:t>
            </a:r>
            <a:r>
              <a:rPr lang="vi-VN" sz="2400" b="0" i="1">
                <a:solidFill>
                  <a:srgbClr val="00B050"/>
                </a:solidFill>
                <a:effectLst/>
              </a:rPr>
              <a:t>Lớp điều khiển</a:t>
            </a:r>
            <a:r>
              <a:rPr lang="vi-VN" sz="2400" b="0" i="1">
                <a:solidFill>
                  <a:srgbClr val="000000"/>
                </a:solidFill>
                <a:effectLst/>
              </a:rPr>
              <a:t>: </a:t>
            </a:r>
            <a:r>
              <a:rPr lang="vi-VN" sz="2400" b="0" i="0">
                <a:solidFill>
                  <a:srgbClr val="000000"/>
                </a:solidFill>
                <a:effectLst/>
              </a:rPr>
              <a:t>thực hiện các chức năng điều khiển hoạt động của hệ thống</a:t>
            </a:r>
            <a:r>
              <a:rPr lang="en-US" sz="2400" b="0" i="0">
                <a:solidFill>
                  <a:srgbClr val="000000"/>
                </a:solidFill>
                <a:effectLst/>
              </a:rPr>
              <a:t> </a:t>
            </a:r>
            <a:r>
              <a:rPr lang="vi-VN" sz="2400" b="0" i="0">
                <a:solidFill>
                  <a:srgbClr val="000000"/>
                </a:solidFill>
                <a:effectLst/>
              </a:rPr>
              <a:t>ứng với các chức năng cụ thể nào đó với một nhóm các lớp biên hoặc lớp thực</a:t>
            </a:r>
            <a:r>
              <a:rPr lang="en-US" sz="2400" b="0" i="0">
                <a:solidFill>
                  <a:srgbClr val="000000"/>
                </a:solidFill>
                <a:effectLst/>
              </a:rPr>
              <a:t> </a:t>
            </a:r>
            <a:r>
              <a:rPr lang="vi-VN" sz="2400" b="0" i="0">
                <a:solidFill>
                  <a:srgbClr val="000000"/>
                </a:solidFill>
                <a:effectLst/>
              </a:rPr>
              <a:t>thể xác định.</a:t>
            </a:r>
            <a:r>
              <a:rPr lang="vi-VN" sz="2400"/>
              <a:t> </a:t>
            </a:r>
            <a:endParaRPr lang="en-US" sz="2400"/>
          </a:p>
        </p:txBody>
      </p:sp>
      <p:sp>
        <p:nvSpPr>
          <p:cNvPr id="3" name="Title 1">
            <a:extLst>
              <a:ext uri="{FF2B5EF4-FFF2-40B4-BE49-F238E27FC236}">
                <a16:creationId xmlns:a16="http://schemas.microsoft.com/office/drawing/2014/main" id="{5C4EB665-452E-9579-090F-5E7748DC4EA6}"/>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4008369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51</a:t>
            </a:fld>
            <a:endParaRPr lang="en-US" spc="-5" dirty="0"/>
          </a:p>
        </p:txBody>
      </p:sp>
      <p:pic>
        <p:nvPicPr>
          <p:cNvPr id="3" name="Picture 2">
            <a:extLst>
              <a:ext uri="{FF2B5EF4-FFF2-40B4-BE49-F238E27FC236}">
                <a16:creationId xmlns:a16="http://schemas.microsoft.com/office/drawing/2014/main" id="{1A47CFBB-F7B1-8732-05DD-A1012B2E2B45}"/>
              </a:ext>
            </a:extLst>
          </p:cNvPr>
          <p:cNvPicPr>
            <a:picLocks noChangeAspect="1"/>
          </p:cNvPicPr>
          <p:nvPr/>
        </p:nvPicPr>
        <p:blipFill>
          <a:blip r:embed="rId2"/>
          <a:stretch>
            <a:fillRect/>
          </a:stretch>
        </p:blipFill>
        <p:spPr>
          <a:xfrm>
            <a:off x="787801" y="786809"/>
            <a:ext cx="8665534" cy="4284921"/>
          </a:xfrm>
          <a:prstGeom prst="rect">
            <a:avLst/>
          </a:prstGeom>
        </p:spPr>
      </p:pic>
      <p:sp>
        <p:nvSpPr>
          <p:cNvPr id="5" name="TextBox 4">
            <a:extLst>
              <a:ext uri="{FF2B5EF4-FFF2-40B4-BE49-F238E27FC236}">
                <a16:creationId xmlns:a16="http://schemas.microsoft.com/office/drawing/2014/main" id="{03B1D0C8-F6BB-AC3D-47DA-ED3AD2B01A6C}"/>
              </a:ext>
            </a:extLst>
          </p:cNvPr>
          <p:cNvSpPr txBox="1"/>
          <p:nvPr/>
        </p:nvSpPr>
        <p:spPr>
          <a:xfrm>
            <a:off x="2179674" y="5071730"/>
            <a:ext cx="5316279" cy="523220"/>
          </a:xfrm>
          <a:prstGeom prst="rect">
            <a:avLst/>
          </a:prstGeom>
          <a:noFill/>
        </p:spPr>
        <p:txBody>
          <a:bodyPr wrap="square" rtlCol="0">
            <a:spAutoFit/>
          </a:bodyPr>
          <a:lstStyle/>
          <a:p>
            <a:pPr algn="ctr"/>
            <a:r>
              <a:rPr lang="en-US" sz="2800" b="0" i="0">
                <a:solidFill>
                  <a:srgbClr val="000000"/>
                </a:solidFill>
                <a:effectLst/>
                <a:latin typeface="Arial" panose="020B0604020202020204" pitchFamily="34" charset="0"/>
                <a:cs typeface="Arial" panose="020B0604020202020204" pitchFamily="34" charset="0"/>
              </a:rPr>
              <a:t>Các kiểu lớp trong UML</a:t>
            </a:r>
            <a:r>
              <a:rPr lang="en-US" sz="2800">
                <a:latin typeface="Arial" panose="020B0604020202020204" pitchFamily="34" charset="0"/>
                <a:cs typeface="Arial" panose="020B0604020202020204" pitchFamily="34" charset="0"/>
              </a:rPr>
              <a:t> </a:t>
            </a:r>
          </a:p>
        </p:txBody>
      </p:sp>
      <p:sp>
        <p:nvSpPr>
          <p:cNvPr id="2" name="Title 1">
            <a:extLst>
              <a:ext uri="{FF2B5EF4-FFF2-40B4-BE49-F238E27FC236}">
                <a16:creationId xmlns:a16="http://schemas.microsoft.com/office/drawing/2014/main" id="{124FEF17-077B-4E2A-F69D-99F5F83170E4}"/>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10882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52</a:t>
            </a:fld>
            <a:endParaRPr lang="en-US" spc="-5" dirty="0"/>
          </a:p>
        </p:txBody>
      </p:sp>
      <p:sp>
        <p:nvSpPr>
          <p:cNvPr id="2" name="TextBox 1">
            <a:extLst>
              <a:ext uri="{FF2B5EF4-FFF2-40B4-BE49-F238E27FC236}">
                <a16:creationId xmlns:a16="http://schemas.microsoft.com/office/drawing/2014/main" id="{BE2B5CC8-95A9-81D8-6DDB-53EACA716E17}"/>
              </a:ext>
            </a:extLst>
          </p:cNvPr>
          <p:cNvSpPr txBox="1"/>
          <p:nvPr/>
        </p:nvSpPr>
        <p:spPr>
          <a:xfrm>
            <a:off x="262270" y="1052691"/>
            <a:ext cx="9005777" cy="3785652"/>
          </a:xfrm>
          <a:prstGeom prst="rect">
            <a:avLst/>
          </a:prstGeom>
          <a:noFill/>
        </p:spPr>
        <p:txBody>
          <a:bodyPr wrap="square" rtlCol="0">
            <a:spAutoFit/>
          </a:bodyPr>
          <a:lstStyle>
            <a:defPPr>
              <a:defRPr lang="en-US"/>
            </a:defPPr>
            <a:lvl1pPr algn="just">
              <a:defRPr sz="2400" b="0" i="0">
                <a:solidFill>
                  <a:srgbClr val="000000"/>
                </a:solidFill>
                <a:effectLst/>
                <a:latin typeface="TimesNewRomanPSMT"/>
              </a:defRPr>
            </a:lvl1pPr>
          </a:lstStyle>
          <a:p>
            <a:r>
              <a:rPr lang="vi-VN" b="1"/>
              <a:t>Giữa các lớp có các dạng quan hệ cơ bản như sau:</a:t>
            </a:r>
            <a:endParaRPr lang="en-US" b="1"/>
          </a:p>
          <a:p>
            <a:r>
              <a:rPr lang="vi-VN"/>
              <a:t>- </a:t>
            </a:r>
            <a:r>
              <a:rPr lang="vi-VN" i="1">
                <a:solidFill>
                  <a:srgbClr val="00B050"/>
                </a:solidFill>
              </a:rPr>
              <a:t>Quan hệ kết hợp (Association): </a:t>
            </a:r>
            <a:r>
              <a:rPr lang="vi-VN"/>
              <a:t>Một kết hợp (association) là một sự nối kết</a:t>
            </a:r>
            <a:r>
              <a:rPr lang="en-US"/>
              <a:t> </a:t>
            </a:r>
            <a:r>
              <a:rPr lang="vi-VN"/>
              <a:t>giữa các lớp, cũng có nghĩa là sự nối kết giữa các đối tượng của các lớp này.</a:t>
            </a:r>
            <a:endParaRPr lang="en-US"/>
          </a:p>
          <a:p>
            <a:r>
              <a:rPr lang="vi-VN"/>
              <a:t>Mặc định, quan hệ kết hợp được biểu diễn bởi đoạn thẳng 2 chiều nối 2 đối</a:t>
            </a:r>
            <a:r>
              <a:rPr lang="en-US"/>
              <a:t> </a:t>
            </a:r>
            <a:r>
              <a:rPr lang="vi-VN"/>
              <a:t>tượng và có thể kèm theo ngữ nghĩa của quan hệ tại hai đầu của đoạn thẳng.</a:t>
            </a:r>
            <a:endParaRPr lang="en-US"/>
          </a:p>
          <a:p>
            <a:r>
              <a:rPr lang="en-US" i="1" u="sng"/>
              <a:t>V</a:t>
            </a:r>
            <a:r>
              <a:rPr lang="vi-VN" i="1" u="sng"/>
              <a:t>í dụ</a:t>
            </a:r>
            <a:r>
              <a:rPr lang="en-US" i="1"/>
              <a:t>:</a:t>
            </a:r>
            <a:r>
              <a:rPr lang="vi-VN" i="1"/>
              <a:t> </a:t>
            </a:r>
            <a:r>
              <a:rPr lang="vi-VN"/>
              <a:t>Lớp khách hàng có quan hệ kết hợp với lớp sản phẩm.</a:t>
            </a:r>
            <a:r>
              <a:rPr lang="en-US"/>
              <a:t> </a:t>
            </a:r>
            <a:r>
              <a:rPr lang="vi-VN"/>
              <a:t>Ngữ nghĩa của quan hệ này thể hiện ở chỗ: khách hàng mua sản phẩm, còn</a:t>
            </a:r>
            <a:r>
              <a:rPr lang="en-US"/>
              <a:t> </a:t>
            </a:r>
            <a:r>
              <a:rPr lang="vi-VN"/>
              <a:t>sản phẩm được bán cho khách hàng. </a:t>
            </a:r>
            <a:endParaRPr lang="en-US"/>
          </a:p>
        </p:txBody>
      </p:sp>
      <p:sp>
        <p:nvSpPr>
          <p:cNvPr id="5" name="TextBox 4">
            <a:extLst>
              <a:ext uri="{FF2B5EF4-FFF2-40B4-BE49-F238E27FC236}">
                <a16:creationId xmlns:a16="http://schemas.microsoft.com/office/drawing/2014/main" id="{8781494E-60A8-7D7A-A1C2-8DC47F536916}"/>
              </a:ext>
            </a:extLst>
          </p:cNvPr>
          <p:cNvSpPr txBox="1"/>
          <p:nvPr/>
        </p:nvSpPr>
        <p:spPr>
          <a:xfrm>
            <a:off x="2681177" y="157402"/>
            <a:ext cx="6813698" cy="523220"/>
          </a:xfrm>
          <a:prstGeom prst="rect">
            <a:avLst/>
          </a:prstGeom>
          <a:noFill/>
        </p:spPr>
        <p:txBody>
          <a:bodyPr wrap="square">
            <a:spAutoFit/>
          </a:bodyPr>
          <a:lstStyle/>
          <a:p>
            <a:pPr algn="r"/>
            <a:r>
              <a:rPr lang="en-US" sz="2800" b="1">
                <a:solidFill>
                  <a:schemeClr val="bg1"/>
                </a:solidFill>
                <a:effectLst/>
                <a:latin typeface="Arial" panose="020B0604020202020204" pitchFamily="34" charset="0"/>
                <a:cs typeface="Arial" panose="020B0604020202020204" pitchFamily="34" charset="0"/>
              </a:rPr>
              <a:t>Các mối quan hệ trong biểu đồ lớp</a:t>
            </a:r>
            <a:r>
              <a:rPr lang="en-US" sz="2800">
                <a:solidFill>
                  <a:schemeClr val="bg1"/>
                </a:solidFill>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0EFEC860-D40A-3978-63F5-92CFDE4E6C14}"/>
              </a:ext>
            </a:extLst>
          </p:cNvPr>
          <p:cNvPicPr>
            <a:picLocks noChangeAspect="1"/>
          </p:cNvPicPr>
          <p:nvPr/>
        </p:nvPicPr>
        <p:blipFill>
          <a:blip r:embed="rId2"/>
          <a:stretch>
            <a:fillRect/>
          </a:stretch>
        </p:blipFill>
        <p:spPr>
          <a:xfrm>
            <a:off x="5284521" y="5029201"/>
            <a:ext cx="3753153" cy="855591"/>
          </a:xfrm>
          <a:prstGeom prst="rect">
            <a:avLst/>
          </a:prstGeom>
        </p:spPr>
      </p:pic>
    </p:spTree>
    <p:extLst>
      <p:ext uri="{BB962C8B-B14F-4D97-AF65-F5344CB8AC3E}">
        <p14:creationId xmlns:p14="http://schemas.microsoft.com/office/powerpoint/2010/main" val="4064808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53</a:t>
            </a:fld>
            <a:endParaRPr lang="en-US" spc="-5" dirty="0"/>
          </a:p>
        </p:txBody>
      </p:sp>
      <p:sp>
        <p:nvSpPr>
          <p:cNvPr id="3" name="TextBox 2">
            <a:extLst>
              <a:ext uri="{FF2B5EF4-FFF2-40B4-BE49-F238E27FC236}">
                <a16:creationId xmlns:a16="http://schemas.microsoft.com/office/drawing/2014/main" id="{AFE36F5E-EE7E-82AF-F612-188BE04E6AC5}"/>
              </a:ext>
            </a:extLst>
          </p:cNvPr>
          <p:cNvSpPr txBox="1"/>
          <p:nvPr/>
        </p:nvSpPr>
        <p:spPr>
          <a:xfrm>
            <a:off x="619261" y="947426"/>
            <a:ext cx="7344525" cy="461665"/>
          </a:xfrm>
          <a:prstGeom prst="rect">
            <a:avLst/>
          </a:prstGeom>
          <a:noFill/>
        </p:spPr>
        <p:txBody>
          <a:bodyPr wrap="square">
            <a:spAutoFit/>
          </a:bodyPr>
          <a:lstStyle/>
          <a:p>
            <a:r>
              <a:rPr lang="en-US" sz="2400" b="0" i="0">
                <a:solidFill>
                  <a:srgbClr val="000000"/>
                </a:solidFill>
                <a:effectLst/>
                <a:latin typeface="Arial" panose="020B0604020202020204" pitchFamily="34" charset="0"/>
                <a:cs typeface="Arial" panose="020B0604020202020204" pitchFamily="34" charset="0"/>
              </a:rPr>
              <a:t>Quan hệ kết hợp cũng có thể có dạng một chiều</a:t>
            </a:r>
            <a:r>
              <a:rPr lang="en-US" sz="240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941BA50E-C819-F239-8FF2-42AF9A0C72B6}"/>
              </a:ext>
            </a:extLst>
          </p:cNvPr>
          <p:cNvPicPr>
            <a:picLocks noChangeAspect="1"/>
          </p:cNvPicPr>
          <p:nvPr/>
        </p:nvPicPr>
        <p:blipFill>
          <a:blip r:embed="rId2"/>
          <a:stretch>
            <a:fillRect/>
          </a:stretch>
        </p:blipFill>
        <p:spPr>
          <a:xfrm>
            <a:off x="2519917" y="1608825"/>
            <a:ext cx="4316818" cy="964253"/>
          </a:xfrm>
          <a:prstGeom prst="rect">
            <a:avLst/>
          </a:prstGeom>
        </p:spPr>
      </p:pic>
      <p:sp>
        <p:nvSpPr>
          <p:cNvPr id="7" name="TextBox 6">
            <a:extLst>
              <a:ext uri="{FF2B5EF4-FFF2-40B4-BE49-F238E27FC236}">
                <a16:creationId xmlns:a16="http://schemas.microsoft.com/office/drawing/2014/main" id="{082EBB0B-C4C4-59B2-80EA-41DC909014A5}"/>
              </a:ext>
            </a:extLst>
          </p:cNvPr>
          <p:cNvSpPr txBox="1"/>
          <p:nvPr/>
        </p:nvSpPr>
        <p:spPr>
          <a:xfrm>
            <a:off x="619261" y="2771701"/>
            <a:ext cx="8664543" cy="2308324"/>
          </a:xfrm>
          <a:prstGeom prst="rect">
            <a:avLst/>
          </a:prstGeom>
          <a:noFill/>
        </p:spPr>
        <p:txBody>
          <a:bodyPr wrap="square" rtlCol="0">
            <a:spAutoFit/>
          </a:bodyPr>
          <a:lstStyle/>
          <a:p>
            <a:pPr algn="just"/>
            <a:r>
              <a:rPr lang="vi-VN" sz="2400" b="0" i="1">
                <a:solidFill>
                  <a:srgbClr val="00B050"/>
                </a:solidFill>
                <a:effectLst/>
              </a:rPr>
              <a:t>Khái quát hóa (Generalization)</a:t>
            </a:r>
            <a:r>
              <a:rPr lang="vi-VN" sz="2400" b="0" i="0">
                <a:solidFill>
                  <a:srgbClr val="00B050"/>
                </a:solidFill>
                <a:effectLst/>
              </a:rPr>
              <a:t>: </a:t>
            </a:r>
            <a:r>
              <a:rPr lang="vi-VN" sz="2400" b="0" i="0">
                <a:solidFill>
                  <a:srgbClr val="000000"/>
                </a:solidFill>
                <a:effectLst/>
              </a:rPr>
              <a:t>Khái quát hóa là mối quan hệ giữa một lớp</a:t>
            </a:r>
            <a:r>
              <a:rPr lang="en-US" sz="2400" b="0" i="0">
                <a:solidFill>
                  <a:srgbClr val="000000"/>
                </a:solidFill>
                <a:effectLst/>
              </a:rPr>
              <a:t> </a:t>
            </a:r>
            <a:r>
              <a:rPr lang="vi-VN" sz="2400" b="0" i="0">
                <a:solidFill>
                  <a:srgbClr val="000000"/>
                </a:solidFill>
                <a:effectLst/>
              </a:rPr>
              <a:t>có các đặc trưng mang tính khái quát cao hơn và một lớp có tính chất đặc</a:t>
            </a:r>
            <a:r>
              <a:rPr lang="en-US" sz="2400" b="0" i="0">
                <a:solidFill>
                  <a:srgbClr val="000000"/>
                </a:solidFill>
                <a:effectLst/>
              </a:rPr>
              <a:t> </a:t>
            </a:r>
            <a:r>
              <a:rPr lang="vi-VN" sz="2400" b="0" i="0">
                <a:solidFill>
                  <a:srgbClr val="000000"/>
                </a:solidFill>
                <a:effectLst/>
              </a:rPr>
              <a:t>biệt hơn. Trong sơ đồ lớp, mối quan hệ khái quát hóa chính là sự kế thừa</a:t>
            </a:r>
            <a:r>
              <a:rPr lang="en-US" sz="2400" b="0" i="0">
                <a:solidFill>
                  <a:srgbClr val="000000"/>
                </a:solidFill>
                <a:effectLst/>
              </a:rPr>
              <a:t> </a:t>
            </a:r>
            <a:r>
              <a:rPr lang="vi-VN" sz="2400" b="0" i="0">
                <a:solidFill>
                  <a:srgbClr val="000000"/>
                </a:solidFill>
                <a:effectLst/>
              </a:rPr>
              <a:t>của một lớp từ lớp khác. Quan hệ khái quát hoá được biểu diễn bằng một</a:t>
            </a:r>
            <a:r>
              <a:rPr lang="en-US" sz="2400" b="0" i="0">
                <a:solidFill>
                  <a:srgbClr val="000000"/>
                </a:solidFill>
                <a:effectLst/>
              </a:rPr>
              <a:t> </a:t>
            </a:r>
            <a:r>
              <a:rPr lang="vi-VN" sz="2400" b="0" i="0">
                <a:solidFill>
                  <a:srgbClr val="000000"/>
                </a:solidFill>
                <a:effectLst/>
              </a:rPr>
              <a:t>mũi tên có tam giác rỗng gắn ở đầu</a:t>
            </a:r>
            <a:r>
              <a:rPr lang="en-US" sz="2400" b="0" i="0">
                <a:solidFill>
                  <a:srgbClr val="000000"/>
                </a:solidFill>
                <a:effectLst/>
              </a:rPr>
              <a:t>.</a:t>
            </a:r>
            <a:endParaRPr lang="en-US" sz="2400"/>
          </a:p>
        </p:txBody>
      </p:sp>
      <p:pic>
        <p:nvPicPr>
          <p:cNvPr id="9" name="Picture 8">
            <a:extLst>
              <a:ext uri="{FF2B5EF4-FFF2-40B4-BE49-F238E27FC236}">
                <a16:creationId xmlns:a16="http://schemas.microsoft.com/office/drawing/2014/main" id="{83279583-9C41-AA84-CC67-E3DCE6D1B9BD}"/>
              </a:ext>
            </a:extLst>
          </p:cNvPr>
          <p:cNvPicPr>
            <a:picLocks noChangeAspect="1"/>
          </p:cNvPicPr>
          <p:nvPr/>
        </p:nvPicPr>
        <p:blipFill>
          <a:blip r:embed="rId3"/>
          <a:stretch>
            <a:fillRect/>
          </a:stretch>
        </p:blipFill>
        <p:spPr>
          <a:xfrm>
            <a:off x="5305646" y="4635101"/>
            <a:ext cx="3434316" cy="1807534"/>
          </a:xfrm>
          <a:prstGeom prst="rect">
            <a:avLst/>
          </a:prstGeom>
        </p:spPr>
      </p:pic>
      <p:sp>
        <p:nvSpPr>
          <p:cNvPr id="10" name="Title 1">
            <a:extLst>
              <a:ext uri="{FF2B5EF4-FFF2-40B4-BE49-F238E27FC236}">
                <a16:creationId xmlns:a16="http://schemas.microsoft.com/office/drawing/2014/main" id="{1A8A23EC-0FE2-362A-4AA6-C62754A69275}"/>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2170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54</a:t>
            </a:fld>
            <a:endParaRPr lang="en-US" spc="-5" dirty="0"/>
          </a:p>
        </p:txBody>
      </p:sp>
      <p:sp>
        <p:nvSpPr>
          <p:cNvPr id="2" name="TextBox 1">
            <a:extLst>
              <a:ext uri="{FF2B5EF4-FFF2-40B4-BE49-F238E27FC236}">
                <a16:creationId xmlns:a16="http://schemas.microsoft.com/office/drawing/2014/main" id="{A05E6EA0-89EA-23CA-BFF0-D57E38F49431}"/>
              </a:ext>
            </a:extLst>
          </p:cNvPr>
          <p:cNvSpPr txBox="1"/>
          <p:nvPr/>
        </p:nvSpPr>
        <p:spPr>
          <a:xfrm>
            <a:off x="163032" y="1170574"/>
            <a:ext cx="9579936" cy="2677656"/>
          </a:xfrm>
          <a:prstGeom prst="rect">
            <a:avLst/>
          </a:prstGeom>
          <a:noFill/>
        </p:spPr>
        <p:txBody>
          <a:bodyPr wrap="square" rtlCol="0">
            <a:spAutoFit/>
          </a:bodyPr>
          <a:lstStyle/>
          <a:p>
            <a:pPr algn="just"/>
            <a:r>
              <a:rPr lang="vi-VN" sz="2400" b="0" i="1">
                <a:solidFill>
                  <a:srgbClr val="00B050"/>
                </a:solidFill>
                <a:effectLst/>
              </a:rPr>
              <a:t>Quan hệ cộng hợp (Aggregation)</a:t>
            </a:r>
            <a:r>
              <a:rPr lang="vi-VN" sz="2400" b="0" i="0">
                <a:solidFill>
                  <a:srgbClr val="00B050"/>
                </a:solidFill>
                <a:effectLst/>
              </a:rPr>
              <a:t>: </a:t>
            </a:r>
            <a:r>
              <a:rPr lang="vi-VN" sz="2400" b="0" i="0">
                <a:solidFill>
                  <a:srgbClr val="000000"/>
                </a:solidFill>
                <a:effectLst/>
              </a:rPr>
              <a:t>là dạng quan hệ mô tả một lớp A là một</a:t>
            </a:r>
            <a:r>
              <a:rPr lang="en-US" sz="2400" b="0" i="0">
                <a:solidFill>
                  <a:srgbClr val="000000"/>
                </a:solidFill>
                <a:effectLst/>
              </a:rPr>
              <a:t> </a:t>
            </a:r>
            <a:r>
              <a:rPr lang="vi-VN" sz="2400" b="0" i="0">
                <a:solidFill>
                  <a:srgbClr val="000000"/>
                </a:solidFill>
                <a:effectLst/>
              </a:rPr>
              <a:t>phần của lớp B và lớp A có thể tồn tại độc lập. Quan hệ cộng hợp được biểu</a:t>
            </a:r>
            <a:r>
              <a:rPr lang="en-US" sz="2400" b="0" i="0">
                <a:solidFill>
                  <a:srgbClr val="000000"/>
                </a:solidFill>
                <a:effectLst/>
              </a:rPr>
              <a:t> </a:t>
            </a:r>
            <a:r>
              <a:rPr lang="vi-VN" sz="2400" b="0" i="0">
                <a:solidFill>
                  <a:srgbClr val="000000"/>
                </a:solidFill>
                <a:effectLst/>
              </a:rPr>
              <a:t>diễn bằng một mũi tên gắn hình thoi rỗng ở đầu hướng về lớp bao hàm.</a:t>
            </a:r>
            <a:endParaRPr lang="en-US" sz="2400" b="0" i="0">
              <a:solidFill>
                <a:srgbClr val="000000"/>
              </a:solidFill>
              <a:effectLst/>
            </a:endParaRPr>
          </a:p>
          <a:p>
            <a:pPr algn="just"/>
            <a:r>
              <a:rPr lang="en-US" sz="2400" b="0" i="1">
                <a:solidFill>
                  <a:srgbClr val="000000"/>
                </a:solidFill>
                <a:effectLst/>
              </a:rPr>
              <a:t>V</a:t>
            </a:r>
            <a:r>
              <a:rPr lang="vi-VN" sz="2400" b="0" i="1">
                <a:solidFill>
                  <a:srgbClr val="000000"/>
                </a:solidFill>
                <a:effectLst/>
              </a:rPr>
              <a:t>í dụ</a:t>
            </a:r>
            <a:r>
              <a:rPr lang="en-US" sz="2400" b="0" i="1">
                <a:solidFill>
                  <a:srgbClr val="000000"/>
                </a:solidFill>
                <a:effectLst/>
              </a:rPr>
              <a:t>: </a:t>
            </a:r>
            <a:r>
              <a:rPr lang="vi-VN" sz="2400" b="0" i="0">
                <a:solidFill>
                  <a:srgbClr val="000000"/>
                </a:solidFill>
                <a:effectLst/>
              </a:rPr>
              <a:t>Lớp Hoá đơn là một phần của lớp Khách hàng nhưng</a:t>
            </a:r>
            <a:br>
              <a:rPr lang="vi-VN" sz="2400" b="0" i="0">
                <a:solidFill>
                  <a:srgbClr val="000000"/>
                </a:solidFill>
                <a:effectLst/>
              </a:rPr>
            </a:br>
            <a:r>
              <a:rPr lang="vi-VN" sz="2400" b="0" i="0">
                <a:solidFill>
                  <a:srgbClr val="000000"/>
                </a:solidFill>
                <a:effectLst/>
              </a:rPr>
              <a:t>đối tượng Hoá đơn vẫn có thể tồn tại độc lập với đối tượng khách hàng.</a:t>
            </a:r>
            <a:r>
              <a:rPr lang="vi-VN" sz="2400"/>
              <a:t> </a:t>
            </a:r>
            <a:endParaRPr lang="en-US" sz="2400"/>
          </a:p>
        </p:txBody>
      </p:sp>
      <p:pic>
        <p:nvPicPr>
          <p:cNvPr id="5" name="Picture 4">
            <a:extLst>
              <a:ext uri="{FF2B5EF4-FFF2-40B4-BE49-F238E27FC236}">
                <a16:creationId xmlns:a16="http://schemas.microsoft.com/office/drawing/2014/main" id="{9B700527-82B2-1536-6C01-1DDF7EDA75A9}"/>
              </a:ext>
            </a:extLst>
          </p:cNvPr>
          <p:cNvPicPr>
            <a:picLocks noChangeAspect="1"/>
          </p:cNvPicPr>
          <p:nvPr/>
        </p:nvPicPr>
        <p:blipFill>
          <a:blip r:embed="rId2"/>
          <a:stretch>
            <a:fillRect/>
          </a:stretch>
        </p:blipFill>
        <p:spPr>
          <a:xfrm>
            <a:off x="2575946" y="4362659"/>
            <a:ext cx="5390707" cy="1134374"/>
          </a:xfrm>
          <a:prstGeom prst="rect">
            <a:avLst/>
          </a:prstGeom>
        </p:spPr>
      </p:pic>
      <p:sp>
        <p:nvSpPr>
          <p:cNvPr id="6" name="Title 1">
            <a:extLst>
              <a:ext uri="{FF2B5EF4-FFF2-40B4-BE49-F238E27FC236}">
                <a16:creationId xmlns:a16="http://schemas.microsoft.com/office/drawing/2014/main" id="{568D1027-84EB-D3AB-4927-15C4ED794B4B}"/>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8060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55</a:t>
            </a:fld>
            <a:endParaRPr lang="en-US" spc="-5" dirty="0"/>
          </a:p>
        </p:txBody>
      </p:sp>
      <p:sp>
        <p:nvSpPr>
          <p:cNvPr id="2" name="TextBox 1">
            <a:extLst>
              <a:ext uri="{FF2B5EF4-FFF2-40B4-BE49-F238E27FC236}">
                <a16:creationId xmlns:a16="http://schemas.microsoft.com/office/drawing/2014/main" id="{6C962F13-382E-3742-4EF5-8BAACEE48DAC}"/>
              </a:ext>
            </a:extLst>
          </p:cNvPr>
          <p:cNvSpPr txBox="1"/>
          <p:nvPr/>
        </p:nvSpPr>
        <p:spPr>
          <a:xfrm>
            <a:off x="148856" y="925032"/>
            <a:ext cx="9388549" cy="1938992"/>
          </a:xfrm>
          <a:prstGeom prst="rect">
            <a:avLst/>
          </a:prstGeom>
          <a:noFill/>
        </p:spPr>
        <p:txBody>
          <a:bodyPr wrap="square" rtlCol="0">
            <a:spAutoFit/>
          </a:bodyPr>
          <a:lstStyle/>
          <a:p>
            <a:pPr algn="just"/>
            <a:r>
              <a:rPr lang="vi-VN" sz="2400" b="0" i="1">
                <a:solidFill>
                  <a:srgbClr val="00B050"/>
                </a:solidFill>
                <a:effectLst/>
              </a:rPr>
              <a:t>Quan hệ gộp (Composition): </a:t>
            </a:r>
            <a:r>
              <a:rPr lang="vi-VN" sz="2400" b="0" i="0">
                <a:solidFill>
                  <a:srgbClr val="000000"/>
                </a:solidFill>
                <a:effectLst/>
              </a:rPr>
              <a:t>Một quan hệ gộp biểu diễn một quan hệ kiểu</a:t>
            </a:r>
            <a:r>
              <a:rPr lang="en-US" sz="2400" b="0" i="0">
                <a:solidFill>
                  <a:srgbClr val="000000"/>
                </a:solidFill>
                <a:effectLst/>
              </a:rPr>
              <a:t> </a:t>
            </a:r>
            <a:r>
              <a:rPr lang="vi-VN" sz="2400" b="0" i="0">
                <a:solidFill>
                  <a:srgbClr val="000000"/>
                </a:solidFill>
                <a:effectLst/>
              </a:rPr>
              <a:t>tổng thể-bộ phận. Lớp A có quan hệ gộp với lớp B nếu lớp A là một phần</a:t>
            </a:r>
            <a:r>
              <a:rPr lang="en-US" sz="2400" b="0" i="0">
                <a:solidFill>
                  <a:srgbClr val="000000"/>
                </a:solidFill>
                <a:effectLst/>
              </a:rPr>
              <a:t> </a:t>
            </a:r>
            <a:r>
              <a:rPr lang="vi-VN" sz="2400" b="0" i="0">
                <a:solidFill>
                  <a:srgbClr val="000000"/>
                </a:solidFill>
                <a:effectLst/>
              </a:rPr>
              <a:t>của lớp B và sự tồn tại của đối tượng lớp B điều khiển sự tồn tại của đối</a:t>
            </a:r>
            <a:r>
              <a:rPr lang="en-US" sz="2400" b="0" i="0">
                <a:solidFill>
                  <a:srgbClr val="000000"/>
                </a:solidFill>
                <a:effectLst/>
              </a:rPr>
              <a:t> </a:t>
            </a:r>
            <a:r>
              <a:rPr lang="vi-VN" sz="2400" b="0" i="0">
                <a:solidFill>
                  <a:srgbClr val="000000"/>
                </a:solidFill>
                <a:effectLst/>
              </a:rPr>
              <a:t>tượng lớp A. Quan hệ này được biểu diễn bởi một mũi tên gắn hình thoi đặc</a:t>
            </a:r>
            <a:r>
              <a:rPr lang="en-US" sz="2400" b="0" i="0">
                <a:solidFill>
                  <a:srgbClr val="000000"/>
                </a:solidFill>
                <a:effectLst/>
              </a:rPr>
              <a:t> </a:t>
            </a:r>
            <a:r>
              <a:rPr lang="vi-VN" sz="2400" b="0" i="0">
                <a:solidFill>
                  <a:srgbClr val="000000"/>
                </a:solidFill>
                <a:effectLst/>
              </a:rPr>
              <a:t>ở đầu.</a:t>
            </a:r>
            <a:r>
              <a:rPr lang="vi-VN" sz="2400"/>
              <a:t> </a:t>
            </a:r>
            <a:endParaRPr lang="en-US" sz="2400"/>
          </a:p>
        </p:txBody>
      </p:sp>
      <p:pic>
        <p:nvPicPr>
          <p:cNvPr id="5" name="Picture 4">
            <a:extLst>
              <a:ext uri="{FF2B5EF4-FFF2-40B4-BE49-F238E27FC236}">
                <a16:creationId xmlns:a16="http://schemas.microsoft.com/office/drawing/2014/main" id="{04149524-AE2C-635E-296F-D6C9C0D1FA75}"/>
              </a:ext>
            </a:extLst>
          </p:cNvPr>
          <p:cNvPicPr>
            <a:picLocks noChangeAspect="1"/>
          </p:cNvPicPr>
          <p:nvPr/>
        </p:nvPicPr>
        <p:blipFill>
          <a:blip r:embed="rId2"/>
          <a:stretch>
            <a:fillRect/>
          </a:stretch>
        </p:blipFill>
        <p:spPr>
          <a:xfrm>
            <a:off x="1850065" y="3101958"/>
            <a:ext cx="4661940" cy="1055372"/>
          </a:xfrm>
          <a:prstGeom prst="rect">
            <a:avLst/>
          </a:prstGeom>
        </p:spPr>
      </p:pic>
      <p:sp>
        <p:nvSpPr>
          <p:cNvPr id="6" name="Title 1">
            <a:extLst>
              <a:ext uri="{FF2B5EF4-FFF2-40B4-BE49-F238E27FC236}">
                <a16:creationId xmlns:a16="http://schemas.microsoft.com/office/drawing/2014/main" id="{A640A5F3-8277-7FB6-39D6-12BBDE36B55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730063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56</a:t>
            </a:fld>
            <a:endParaRPr lang="en-US" spc="-5" dirty="0"/>
          </a:p>
        </p:txBody>
      </p:sp>
      <p:sp>
        <p:nvSpPr>
          <p:cNvPr id="2" name="TextBox 1">
            <a:extLst>
              <a:ext uri="{FF2B5EF4-FFF2-40B4-BE49-F238E27FC236}">
                <a16:creationId xmlns:a16="http://schemas.microsoft.com/office/drawing/2014/main" id="{CEBA8940-8787-31AB-1061-DB4DB63AD164}"/>
              </a:ext>
            </a:extLst>
          </p:cNvPr>
          <p:cNvSpPr txBox="1"/>
          <p:nvPr/>
        </p:nvSpPr>
        <p:spPr>
          <a:xfrm>
            <a:off x="180753" y="1020726"/>
            <a:ext cx="9526773" cy="1569660"/>
          </a:xfrm>
          <a:prstGeom prst="rect">
            <a:avLst/>
          </a:prstGeom>
          <a:noFill/>
        </p:spPr>
        <p:txBody>
          <a:bodyPr wrap="square" rtlCol="0">
            <a:spAutoFit/>
          </a:bodyPr>
          <a:lstStyle/>
          <a:p>
            <a:pPr algn="just"/>
            <a:r>
              <a:rPr lang="vi-VN" sz="2400" b="0" i="1">
                <a:solidFill>
                  <a:srgbClr val="00B050"/>
                </a:solidFill>
                <a:effectLst/>
              </a:rPr>
              <a:t>Quan hệ phụ thuộc (Dependency)</a:t>
            </a:r>
            <a:r>
              <a:rPr lang="vi-VN" sz="2400" b="0" i="0">
                <a:solidFill>
                  <a:srgbClr val="00B050"/>
                </a:solidFill>
                <a:effectLst/>
              </a:rPr>
              <a:t>: </a:t>
            </a:r>
            <a:r>
              <a:rPr lang="vi-VN" sz="2400" b="0" i="0">
                <a:solidFill>
                  <a:srgbClr val="000000"/>
                </a:solidFill>
                <a:effectLst/>
              </a:rPr>
              <a:t>Phụ thuộc là mối quan hệ giữa hai lớp</a:t>
            </a:r>
            <a:r>
              <a:rPr lang="en-US" sz="2400" b="0" i="0">
                <a:solidFill>
                  <a:srgbClr val="000000"/>
                </a:solidFill>
                <a:effectLst/>
              </a:rPr>
              <a:t> </a:t>
            </a:r>
            <a:r>
              <a:rPr lang="vi-VN" sz="2400" b="0" i="0">
                <a:solidFill>
                  <a:srgbClr val="000000"/>
                </a:solidFill>
                <a:effectLst/>
              </a:rPr>
              <a:t>đối tượng: một lớp đối tượng A có tính độc lập và một lớp đối tượng B phụ</a:t>
            </a:r>
            <a:r>
              <a:rPr lang="en-US" sz="2400" b="0" i="0">
                <a:solidFill>
                  <a:srgbClr val="000000"/>
                </a:solidFill>
                <a:effectLst/>
              </a:rPr>
              <a:t> </a:t>
            </a:r>
            <a:r>
              <a:rPr lang="vi-VN" sz="2400" b="0" i="0">
                <a:solidFill>
                  <a:srgbClr val="000000"/>
                </a:solidFill>
                <a:effectLst/>
              </a:rPr>
              <a:t>thuộc vào A; một sự thay đổi của A sẽ ảnh hưởng đến lớp phụ thuộc B.</a:t>
            </a:r>
            <a:r>
              <a:rPr lang="vi-VN" sz="2400"/>
              <a:t> </a:t>
            </a:r>
            <a:endParaRPr lang="en-US" sz="2400"/>
          </a:p>
        </p:txBody>
      </p:sp>
      <p:pic>
        <p:nvPicPr>
          <p:cNvPr id="5" name="Picture 4">
            <a:extLst>
              <a:ext uri="{FF2B5EF4-FFF2-40B4-BE49-F238E27FC236}">
                <a16:creationId xmlns:a16="http://schemas.microsoft.com/office/drawing/2014/main" id="{062931A1-2319-8D6F-ECC8-A8B23F9FA764}"/>
              </a:ext>
            </a:extLst>
          </p:cNvPr>
          <p:cNvPicPr>
            <a:picLocks noChangeAspect="1"/>
          </p:cNvPicPr>
          <p:nvPr/>
        </p:nvPicPr>
        <p:blipFill>
          <a:blip r:embed="rId2"/>
          <a:stretch>
            <a:fillRect/>
          </a:stretch>
        </p:blipFill>
        <p:spPr>
          <a:xfrm>
            <a:off x="3422571" y="2753834"/>
            <a:ext cx="4828294" cy="897428"/>
          </a:xfrm>
          <a:prstGeom prst="rect">
            <a:avLst/>
          </a:prstGeom>
        </p:spPr>
      </p:pic>
      <p:sp>
        <p:nvSpPr>
          <p:cNvPr id="6" name="TextBox 5">
            <a:extLst>
              <a:ext uri="{FF2B5EF4-FFF2-40B4-BE49-F238E27FC236}">
                <a16:creationId xmlns:a16="http://schemas.microsoft.com/office/drawing/2014/main" id="{C8E9ABCF-E4A3-9A10-B48B-BD5C9957BC7C}"/>
              </a:ext>
            </a:extLst>
          </p:cNvPr>
          <p:cNvSpPr txBox="1"/>
          <p:nvPr/>
        </p:nvSpPr>
        <p:spPr>
          <a:xfrm>
            <a:off x="347330" y="3651262"/>
            <a:ext cx="9360196" cy="1938992"/>
          </a:xfrm>
          <a:prstGeom prst="rect">
            <a:avLst/>
          </a:prstGeom>
          <a:noFill/>
        </p:spPr>
        <p:txBody>
          <a:bodyPr wrap="square" rtlCol="0">
            <a:spAutoFit/>
          </a:bodyPr>
          <a:lstStyle/>
          <a:p>
            <a:pPr algn="just"/>
            <a:r>
              <a:rPr lang="en-US" sz="2400" b="0" i="1">
                <a:solidFill>
                  <a:srgbClr val="00B050"/>
                </a:solidFill>
                <a:effectLst/>
                <a:latin typeface="Arial" panose="020B0604020202020204" pitchFamily="34" charset="0"/>
                <a:cs typeface="Arial" panose="020B0604020202020204" pitchFamily="34" charset="0"/>
              </a:rPr>
              <a:t>Quan hệ thực thi (Realization): </a:t>
            </a:r>
            <a:r>
              <a:rPr lang="en-US" sz="2400" b="0" i="0">
                <a:solidFill>
                  <a:srgbClr val="000000"/>
                </a:solidFill>
                <a:effectLst/>
                <a:latin typeface="Arial" panose="020B0604020202020204" pitchFamily="34" charset="0"/>
                <a:cs typeface="Arial" panose="020B0604020202020204" pitchFamily="34" charset="0"/>
              </a:rPr>
              <a:t>biểu diễn mối quan hệ ngữ nghĩa giữa các thành phần của biểu đồ lớp, trong đó một thành phần mô tả một công việc</a:t>
            </a:r>
            <a:r>
              <a:rPr lang="en-US" sz="2400">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dạng hợp đồng và thành phần còn lại thực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hiện hợp đồng đó. Thông thường</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lớp </a:t>
            </a:r>
            <a:r>
              <a:rPr lang="vi-VN" sz="2400" b="0" i="1">
                <a:solidFill>
                  <a:srgbClr val="000000"/>
                </a:solidFill>
                <a:effectLst/>
                <a:latin typeface="Arial" panose="020B0604020202020204" pitchFamily="34" charset="0"/>
                <a:cs typeface="Arial" panose="020B0604020202020204" pitchFamily="34" charset="0"/>
              </a:rPr>
              <a:t>thực hiện hợp đồng </a:t>
            </a:r>
            <a:r>
              <a:rPr lang="vi-VN" sz="2400" b="0" i="0">
                <a:solidFill>
                  <a:srgbClr val="000000"/>
                </a:solidFill>
                <a:effectLst/>
                <a:latin typeface="Arial" panose="020B0604020202020204" pitchFamily="34" charset="0"/>
                <a:cs typeface="Arial" panose="020B0604020202020204" pitchFamily="34" charset="0"/>
              </a:rPr>
              <a:t>có thể là các giao diện</a:t>
            </a:r>
            <a:r>
              <a:rPr lang="en-US" sz="2400" b="0" i="0">
                <a:solidFill>
                  <a:srgbClr val="000000"/>
                </a:solidFill>
                <a:effectLst/>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3BAFD5A-6616-C100-510E-CB9382B35B41}"/>
              </a:ext>
            </a:extLst>
          </p:cNvPr>
          <p:cNvPicPr>
            <a:picLocks noChangeAspect="1"/>
          </p:cNvPicPr>
          <p:nvPr/>
        </p:nvPicPr>
        <p:blipFill>
          <a:blip r:embed="rId3"/>
          <a:stretch>
            <a:fillRect/>
          </a:stretch>
        </p:blipFill>
        <p:spPr>
          <a:xfrm>
            <a:off x="2732568" y="5369441"/>
            <a:ext cx="4944140" cy="935665"/>
          </a:xfrm>
          <a:prstGeom prst="rect">
            <a:avLst/>
          </a:prstGeom>
        </p:spPr>
      </p:pic>
      <p:sp>
        <p:nvSpPr>
          <p:cNvPr id="9" name="Title 1">
            <a:extLst>
              <a:ext uri="{FF2B5EF4-FFF2-40B4-BE49-F238E27FC236}">
                <a16:creationId xmlns:a16="http://schemas.microsoft.com/office/drawing/2014/main" id="{6E78582B-C310-0643-4574-F640FBFC31BD}"/>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46269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57</a:t>
            </a:fld>
            <a:endParaRPr lang="en-US" spc="-5" dirty="0"/>
          </a:p>
        </p:txBody>
      </p:sp>
      <p:pic>
        <p:nvPicPr>
          <p:cNvPr id="3" name="Picture 2">
            <a:extLst>
              <a:ext uri="{FF2B5EF4-FFF2-40B4-BE49-F238E27FC236}">
                <a16:creationId xmlns:a16="http://schemas.microsoft.com/office/drawing/2014/main" id="{993D2A9D-D11D-8730-3378-CBEA55779A49}"/>
              </a:ext>
            </a:extLst>
          </p:cNvPr>
          <p:cNvPicPr>
            <a:picLocks noChangeAspect="1"/>
          </p:cNvPicPr>
          <p:nvPr/>
        </p:nvPicPr>
        <p:blipFill>
          <a:blip r:embed="rId2"/>
          <a:stretch>
            <a:fillRect/>
          </a:stretch>
        </p:blipFill>
        <p:spPr>
          <a:xfrm>
            <a:off x="1307805" y="956930"/>
            <a:ext cx="7400260" cy="5263117"/>
          </a:xfrm>
          <a:prstGeom prst="rect">
            <a:avLst/>
          </a:prstGeom>
        </p:spPr>
      </p:pic>
      <p:sp>
        <p:nvSpPr>
          <p:cNvPr id="6" name="TextBox 5">
            <a:extLst>
              <a:ext uri="{FF2B5EF4-FFF2-40B4-BE49-F238E27FC236}">
                <a16:creationId xmlns:a16="http://schemas.microsoft.com/office/drawing/2014/main" id="{BE3ECB39-6775-70CD-3552-6125B4E00DAC}"/>
              </a:ext>
            </a:extLst>
          </p:cNvPr>
          <p:cNvSpPr txBox="1"/>
          <p:nvPr/>
        </p:nvSpPr>
        <p:spPr>
          <a:xfrm>
            <a:off x="1988289" y="176288"/>
            <a:ext cx="7811386" cy="461665"/>
          </a:xfrm>
          <a:prstGeom prst="rect">
            <a:avLst/>
          </a:prstGeom>
          <a:noFill/>
        </p:spPr>
        <p:txBody>
          <a:bodyPr wrap="square">
            <a:spAutoFit/>
          </a:bodyPr>
          <a:lstStyle/>
          <a:p>
            <a:pPr algn="r"/>
            <a:r>
              <a:rPr lang="en-US" sz="2400" b="1" i="0">
                <a:solidFill>
                  <a:schemeClr val="bg1"/>
                </a:solidFill>
                <a:effectLst/>
                <a:latin typeface="Arial" panose="020B0604020202020204" pitchFamily="34" charset="0"/>
                <a:cs typeface="Arial" panose="020B0604020202020204" pitchFamily="34" charset="0"/>
              </a:rPr>
              <a:t>Tóm tắt các phần tử mô hình UML trong biểu đồ lớp</a:t>
            </a:r>
            <a:r>
              <a:rPr lang="en-US" sz="2400" b="1">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03086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B6695-78B9-B326-842C-B1DD27A03AE2}"/>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58</a:t>
            </a:fld>
            <a:endParaRPr lang="en-US" spc="-5" dirty="0"/>
          </a:p>
        </p:txBody>
      </p:sp>
      <p:sp>
        <p:nvSpPr>
          <p:cNvPr id="5" name="TextBox 4">
            <a:extLst>
              <a:ext uri="{FF2B5EF4-FFF2-40B4-BE49-F238E27FC236}">
                <a16:creationId xmlns:a16="http://schemas.microsoft.com/office/drawing/2014/main" id="{532B4CA6-8044-C2CB-879F-DE2221523CAB}"/>
              </a:ext>
            </a:extLst>
          </p:cNvPr>
          <p:cNvSpPr txBox="1"/>
          <p:nvPr/>
        </p:nvSpPr>
        <p:spPr>
          <a:xfrm>
            <a:off x="238071" y="818539"/>
            <a:ext cx="8990990" cy="1323439"/>
          </a:xfrm>
          <a:prstGeom prst="rect">
            <a:avLst/>
          </a:prstGeom>
          <a:noFill/>
        </p:spPr>
        <p:txBody>
          <a:bodyPr wrap="square" rtlCol="0">
            <a:spAutoFit/>
          </a:bodyPr>
          <a:lstStyle/>
          <a:p>
            <a:pPr algn="just" rtl="0"/>
            <a:r>
              <a:rPr lang="vi-VN" sz="2000" b="1">
                <a:effectLst/>
                <a:latin typeface="Arial" panose="020B0604020202020204" pitchFamily="34" charset="0"/>
              </a:rPr>
              <a:t>Classes (Các lớp):</a:t>
            </a:r>
            <a:r>
              <a:rPr lang="en-US" sz="2000" b="1">
                <a:effectLst/>
                <a:latin typeface="Arial" panose="020B0604020202020204" pitchFamily="34" charset="0"/>
              </a:rPr>
              <a:t> </a:t>
            </a:r>
            <a:r>
              <a:rPr lang="vi-VN" sz="2000">
                <a:effectLst/>
                <a:latin typeface="Arial" panose="020B0604020202020204" pitchFamily="34" charset="0"/>
              </a:rPr>
              <a:t>Class là thành phần chính của bản vẽ Class Diagram. Class mô tả về một nhóm đối tượng có cùng tính chất, hành động trong hệ thống. Ví dụ mô tả về khách</a:t>
            </a:r>
            <a:r>
              <a:rPr lang="en-US" sz="2000">
                <a:effectLst/>
                <a:latin typeface="Arial" panose="020B0604020202020204" pitchFamily="34" charset="0"/>
              </a:rPr>
              <a:t> </a:t>
            </a:r>
            <a:r>
              <a:rPr lang="vi-VN" sz="2000">
                <a:effectLst/>
                <a:latin typeface="Arial" panose="020B0604020202020204" pitchFamily="34" charset="0"/>
              </a:rPr>
              <a:t>hang</a:t>
            </a:r>
            <a:r>
              <a:rPr lang="en-US" sz="2000">
                <a:effectLst/>
                <a:latin typeface="Arial" panose="020B0604020202020204" pitchFamily="34" charset="0"/>
              </a:rPr>
              <a:t> </a:t>
            </a:r>
            <a:r>
              <a:rPr lang="vi-VN" sz="2000">
                <a:effectLst/>
                <a:latin typeface="Arial" panose="020B0604020202020204" pitchFamily="34" charset="0"/>
              </a:rPr>
              <a:t>“Customer”. Class được mô tả gồm</a:t>
            </a:r>
            <a:r>
              <a:rPr lang="en-US" sz="2000">
                <a:effectLst/>
                <a:latin typeface="Arial" panose="020B0604020202020204" pitchFamily="34" charset="0"/>
              </a:rPr>
              <a:t> </a:t>
            </a:r>
            <a:r>
              <a:rPr lang="vi-VN" sz="2000">
                <a:effectLst/>
                <a:latin typeface="Arial" panose="020B0604020202020204" pitchFamily="34" charset="0"/>
              </a:rPr>
              <a:t>tên Class, thuộc tính và phương thức.</a:t>
            </a:r>
            <a:endParaRPr lang="vi-VN" sz="2000">
              <a:effectLst/>
            </a:endParaRPr>
          </a:p>
        </p:txBody>
      </p:sp>
      <p:pic>
        <p:nvPicPr>
          <p:cNvPr id="7" name="Picture 6">
            <a:extLst>
              <a:ext uri="{FF2B5EF4-FFF2-40B4-BE49-F238E27FC236}">
                <a16:creationId xmlns:a16="http://schemas.microsoft.com/office/drawing/2014/main" id="{C1EE8345-3584-CD45-2FB7-E1A2DB743964}"/>
              </a:ext>
            </a:extLst>
          </p:cNvPr>
          <p:cNvPicPr>
            <a:picLocks noChangeAspect="1"/>
          </p:cNvPicPr>
          <p:nvPr/>
        </p:nvPicPr>
        <p:blipFill>
          <a:blip r:embed="rId2"/>
          <a:stretch>
            <a:fillRect/>
          </a:stretch>
        </p:blipFill>
        <p:spPr>
          <a:xfrm>
            <a:off x="1109785" y="4065981"/>
            <a:ext cx="3623781" cy="2424867"/>
          </a:xfrm>
          <a:prstGeom prst="rect">
            <a:avLst/>
          </a:prstGeom>
        </p:spPr>
      </p:pic>
      <p:pic>
        <p:nvPicPr>
          <p:cNvPr id="9" name="Picture 8">
            <a:extLst>
              <a:ext uri="{FF2B5EF4-FFF2-40B4-BE49-F238E27FC236}">
                <a16:creationId xmlns:a16="http://schemas.microsoft.com/office/drawing/2014/main" id="{19E13941-9A32-E3F7-93CB-6409FA33AF81}"/>
              </a:ext>
            </a:extLst>
          </p:cNvPr>
          <p:cNvPicPr>
            <a:picLocks noChangeAspect="1"/>
          </p:cNvPicPr>
          <p:nvPr/>
        </p:nvPicPr>
        <p:blipFill>
          <a:blip r:embed="rId3"/>
          <a:stretch>
            <a:fillRect/>
          </a:stretch>
        </p:blipFill>
        <p:spPr>
          <a:xfrm>
            <a:off x="5847907" y="4040379"/>
            <a:ext cx="3763926" cy="2328530"/>
          </a:xfrm>
          <a:prstGeom prst="rect">
            <a:avLst/>
          </a:prstGeom>
        </p:spPr>
      </p:pic>
      <p:sp>
        <p:nvSpPr>
          <p:cNvPr id="10" name="TextBox 9">
            <a:extLst>
              <a:ext uri="{FF2B5EF4-FFF2-40B4-BE49-F238E27FC236}">
                <a16:creationId xmlns:a16="http://schemas.microsoft.com/office/drawing/2014/main" id="{A1724D5A-3991-3A29-509F-0F2ECE350EC3}"/>
              </a:ext>
            </a:extLst>
          </p:cNvPr>
          <p:cNvSpPr txBox="1"/>
          <p:nvPr/>
        </p:nvSpPr>
        <p:spPr>
          <a:xfrm>
            <a:off x="333154" y="2032745"/>
            <a:ext cx="9239692" cy="1938992"/>
          </a:xfrm>
          <a:prstGeom prst="rect">
            <a:avLst/>
          </a:prstGeom>
          <a:noFill/>
        </p:spPr>
        <p:txBody>
          <a:bodyPr wrap="square" rtlCol="0">
            <a:spAutoFit/>
          </a:bodyPr>
          <a:lstStyle/>
          <a:p>
            <a:r>
              <a:rPr lang="vi-VN" sz="2000" b="0" i="0">
                <a:effectLst/>
              </a:rPr>
              <a:t> </a:t>
            </a:r>
            <a:r>
              <a:rPr lang="en-US" sz="2000" b="1" i="0">
                <a:effectLst/>
              </a:rPr>
              <a:t>Thành phần của lớp:</a:t>
            </a:r>
          </a:p>
          <a:p>
            <a:pPr marL="285750" indent="-285750">
              <a:buFontTx/>
              <a:buChar char="-"/>
            </a:pPr>
            <a:r>
              <a:rPr lang="vi-VN" sz="2000" b="0" i="0">
                <a:effectLst/>
              </a:rPr>
              <a:t>Class Name: là tên của lớp.</a:t>
            </a:r>
            <a:endParaRPr lang="en-US" sz="2000" b="0" i="0">
              <a:effectLst/>
            </a:endParaRPr>
          </a:p>
          <a:p>
            <a:pPr marL="285750" indent="-285750">
              <a:buFontTx/>
              <a:buChar char="-"/>
            </a:pPr>
            <a:r>
              <a:rPr lang="vi-VN" sz="2000" b="0" i="0">
                <a:effectLst/>
              </a:rPr>
              <a:t> Attributes (thuộc tính): mô tả tính chất của các đối tượng. Ví dụ như khách hàng có Mã khách hàng, Tên khách hàng, Địa chỉ, Ngày sinh v.v… </a:t>
            </a:r>
            <a:endParaRPr lang="en-US" sz="2000" b="0" i="0">
              <a:effectLst/>
            </a:endParaRPr>
          </a:p>
          <a:p>
            <a:pPr marL="285750" indent="-285750">
              <a:buFontTx/>
              <a:buChar char="-"/>
            </a:pPr>
            <a:r>
              <a:rPr lang="vi-VN" sz="2000" b="0" i="0">
                <a:effectLst/>
              </a:rPr>
              <a:t>Method (Phương thức): chỉ các hành động mà đối tượng này có thể thực hiện trong hệ thống. Nó thể hiện hành vi của các đối tượng do lớp này tạo ra.</a:t>
            </a:r>
            <a:endParaRPr lang="en-US" sz="2000"/>
          </a:p>
        </p:txBody>
      </p:sp>
      <p:sp>
        <p:nvSpPr>
          <p:cNvPr id="2" name="Title 1">
            <a:extLst>
              <a:ext uri="{FF2B5EF4-FFF2-40B4-BE49-F238E27FC236}">
                <a16:creationId xmlns:a16="http://schemas.microsoft.com/office/drawing/2014/main" id="{EF24EE8D-A344-0ABC-E14D-193911ECF8D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78275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E74801-53BB-0B66-2F9E-69734566B8B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59</a:t>
            </a:fld>
            <a:endParaRPr lang="en-US" spc="-5" dirty="0"/>
          </a:p>
        </p:txBody>
      </p:sp>
      <p:pic>
        <p:nvPicPr>
          <p:cNvPr id="6" name="Picture 5">
            <a:extLst>
              <a:ext uri="{FF2B5EF4-FFF2-40B4-BE49-F238E27FC236}">
                <a16:creationId xmlns:a16="http://schemas.microsoft.com/office/drawing/2014/main" id="{B29E2E6D-997B-F85E-DE02-D0F581691682}"/>
              </a:ext>
            </a:extLst>
          </p:cNvPr>
          <p:cNvPicPr>
            <a:picLocks noChangeAspect="1"/>
          </p:cNvPicPr>
          <p:nvPr/>
        </p:nvPicPr>
        <p:blipFill>
          <a:blip r:embed="rId2"/>
          <a:stretch>
            <a:fillRect/>
          </a:stretch>
        </p:blipFill>
        <p:spPr>
          <a:xfrm>
            <a:off x="893135" y="1052623"/>
            <a:ext cx="8112642" cy="4912242"/>
          </a:xfrm>
          <a:prstGeom prst="rect">
            <a:avLst/>
          </a:prstGeom>
        </p:spPr>
      </p:pic>
      <p:sp>
        <p:nvSpPr>
          <p:cNvPr id="2" name="Title 1">
            <a:extLst>
              <a:ext uri="{FF2B5EF4-FFF2-40B4-BE49-F238E27FC236}">
                <a16:creationId xmlns:a16="http://schemas.microsoft.com/office/drawing/2014/main" id="{53300AC9-ECA5-2C74-9A27-566DA731EDE1}"/>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255969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311" y="197585"/>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559992" y="928910"/>
            <a:ext cx="8723061" cy="4945115"/>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endParaRPr lang="en-US" altLang="en-US"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04863" lvl="1" indent="-347663" algn="just">
              <a:lnSpc>
                <a:spcPct val="130000"/>
              </a:lnSpc>
              <a:buClr>
                <a:schemeClr val="tx1"/>
              </a:buClr>
              <a:buFont typeface="Wingdings" panose="05000000000000000000" pitchFamily="2" charset="2"/>
              <a:buChar char="§"/>
              <a:defRPr/>
            </a:pPr>
            <a:r>
              <a:rPr lang="en-US" sz="2200" dirty="0">
                <a:latin typeface="Times New Roman" pitchFamily="18" charset="0"/>
                <a:cs typeface="Times New Roman" pitchFamily="18" charset="0"/>
              </a:rPr>
              <a:t>1975 – 1990: </a:t>
            </a:r>
            <a:r>
              <a:rPr lang="en-US" sz="2200" dirty="0" err="1">
                <a:latin typeface="Times New Roman" pitchFamily="18" charset="0"/>
                <a:cs typeface="Times New Roman" pitchFamily="18" charset="0"/>
              </a:rPr>
              <a:t>Nhiều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ngôn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ngữ</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hình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hóa</a:t>
            </a:r>
            <a:r>
              <a:rPr lang="en-US" sz="2200" dirty="0">
                <a:latin typeface="Times New Roman" pitchFamily="18" charset="0"/>
                <a:cs typeface="Times New Roman" pitchFamily="18" charset="0"/>
              </a:rPr>
              <a:t> HĐT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endParaRPr lang="en-US" sz="2200" dirty="0">
              <a:latin typeface="Times New Roman" pitchFamily="18" charset="0"/>
              <a:cs typeface="Times New Roman" pitchFamily="18" charset="0"/>
            </a:endParaRPr>
          </a:p>
          <a:p>
            <a:pPr marL="820738" lvl="4" indent="-342900" algn="just">
              <a:lnSpc>
                <a:spcPct val="130000"/>
              </a:lnSpc>
              <a:buClr>
                <a:schemeClr val="tx1"/>
              </a:buClr>
              <a:buFont typeface="Wingdings" panose="05000000000000000000" pitchFamily="2" charset="2"/>
              <a:buChar char="§"/>
              <a:defRPr/>
            </a:pPr>
            <a:r>
              <a:rPr lang="en-US" sz="2200" dirty="0">
                <a:latin typeface="Times New Roman" pitchFamily="18" charset="0"/>
                <a:cs typeface="Times New Roman" pitchFamily="18" charset="0"/>
              </a:rPr>
              <a:t>1990 – 1994: </a:t>
            </a:r>
            <a:r>
              <a:rPr lang="en-US" sz="2200" dirty="0" err="1">
                <a:latin typeface="Times New Roman" pitchFamily="18" charset="0"/>
                <a:cs typeface="Times New Roman" pitchFamily="18" charset="0"/>
              </a:rPr>
              <a:t>Hơn</a:t>
            </a:r>
            <a:r>
              <a:rPr lang="en-US" sz="2200" dirty="0">
                <a:latin typeface="Times New Roman" pitchFamily="18" charset="0"/>
                <a:cs typeface="Times New Roman" pitchFamily="18" charset="0"/>
              </a:rPr>
              <a:t> 50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phát</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r>
              <a:rPr lang="en-US" sz="2200" dirty="0">
                <a:latin typeface="Times New Roman" pitchFamily="18" charset="0"/>
                <a:cs typeface="Times New Roman" pitchFamily="18" charset="0"/>
              </a:rPr>
              <a:t> HĐT </a:t>
            </a:r>
            <a:r>
              <a:rPr lang="en-US" sz="2200" dirty="0" err="1">
                <a:latin typeface="Times New Roman" pitchFamily="18" charset="0"/>
                <a:cs typeface="Times New Roman" pitchFamily="18" charset="0"/>
              </a:rPr>
              <a:t>trong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OOD, </a:t>
            </a:r>
            <a:r>
              <a:rPr lang="en-US" sz="2200" dirty="0">
                <a:latin typeface="Times New Roman" pitchFamily="18" charset="0"/>
                <a:cs typeface="Times New Roman" pitchFamily="18" charset="0"/>
              </a:rPr>
              <a:t>OOSE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OMT</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10/ 1994: </a:t>
            </a:r>
            <a:r>
              <a:rPr lang="en-US" sz="2200" dirty="0" err="1">
                <a:latin typeface="Times New Roman" pitchFamily="18" charset="0"/>
                <a:cs typeface="Times New Roman" pitchFamily="18" charset="0"/>
              </a:rPr>
              <a:t>Rumbaugh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Booch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tiến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hành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án</a:t>
            </a:r>
            <a:r>
              <a:rPr lang="en-US" sz="2200" dirty="0">
                <a:latin typeface="Times New Roman" pitchFamily="18" charset="0"/>
                <a:cs typeface="Times New Roman" pitchFamily="18" charset="0"/>
              </a:rPr>
              <a:t> UML ở Rational</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10/ 1995: </a:t>
            </a:r>
            <a:r>
              <a:rPr lang="en-US" sz="2200" dirty="0" err="1">
                <a:latin typeface="Times New Roman" pitchFamily="18" charset="0"/>
                <a:cs typeface="Times New Roman" pitchFamily="18" charset="0"/>
              </a:rPr>
              <a:t>Phiên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đầu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của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hợp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nhất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dưới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tên</a:t>
            </a:r>
            <a:r>
              <a:rPr lang="en-US" sz="2200" dirty="0">
                <a:latin typeface="Times New Roman" pitchFamily="18" charset="0"/>
                <a:cs typeface="Times New Roman" pitchFamily="18" charset="0"/>
              </a:rPr>
              <a:t> “Unified Method” v0.8</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Cuối</a:t>
            </a:r>
            <a:r>
              <a:rPr lang="en-US" sz="2200" dirty="0">
                <a:latin typeface="Times New Roman" pitchFamily="18" charset="0"/>
                <a:cs typeface="Times New Roman" pitchFamily="18" charset="0"/>
              </a:rPr>
              <a:t> 1995: Jacobson </a:t>
            </a:r>
            <a:r>
              <a:rPr lang="en-US" sz="2200" dirty="0" err="1">
                <a:latin typeface="Times New Roman" pitchFamily="18" charset="0"/>
                <a:cs typeface="Times New Roman" pitchFamily="18" charset="0"/>
              </a:rPr>
              <a:t>tham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nhóm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a:t>
            </a:r>
            <a:r>
              <a:rPr lang="en-US" sz="2200" dirty="0">
                <a:latin typeface="Times New Roman" pitchFamily="18" charset="0"/>
                <a:cs typeface="Times New Roman" pitchFamily="18" charset="0"/>
              </a:rPr>
              <a:t> UML v0.9 </a:t>
            </a:r>
            <a:r>
              <a:rPr lang="en-US" sz="2200" dirty="0" err="1">
                <a:latin typeface="Times New Roman" pitchFamily="18" charset="0"/>
                <a:cs typeface="Times New Roman" pitchFamily="18" charset="0"/>
              </a:rPr>
              <a:t>tích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hợp</a:t>
            </a:r>
            <a:r>
              <a:rPr lang="en-US" sz="2200" dirty="0">
                <a:latin typeface="Times New Roman" pitchFamily="18" charset="0"/>
                <a:cs typeface="Times New Roman" pitchFamily="18" charset="0"/>
              </a:rPr>
              <a:t> OOSE </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6/ 1996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6</a:t>
            </a:fld>
            <a:endParaRPr lang="en-US">
              <a:solidFill>
                <a:srgbClr val="000066"/>
              </a:solidFill>
            </a:endParaRPr>
          </a:p>
        </p:txBody>
      </p:sp>
    </p:spTree>
    <p:extLst>
      <p:ext uri="{BB962C8B-B14F-4D97-AF65-F5344CB8AC3E}">
        <p14:creationId xmlns:p14="http://schemas.microsoft.com/office/powerpoint/2010/main" val="39239700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60</a:t>
            </a:fld>
            <a:endParaRPr lang="en-US" spc="-5" dirty="0"/>
          </a:p>
        </p:txBody>
      </p:sp>
      <p:sp>
        <p:nvSpPr>
          <p:cNvPr id="2" name="TextBox 1">
            <a:extLst>
              <a:ext uri="{FF2B5EF4-FFF2-40B4-BE49-F238E27FC236}">
                <a16:creationId xmlns:a16="http://schemas.microsoft.com/office/drawing/2014/main" id="{0B0BAE61-5060-F9F0-9B41-25B840B5036B}"/>
              </a:ext>
            </a:extLst>
          </p:cNvPr>
          <p:cNvSpPr txBox="1"/>
          <p:nvPr/>
        </p:nvSpPr>
        <p:spPr>
          <a:xfrm>
            <a:off x="269358" y="999459"/>
            <a:ext cx="9367283" cy="1384995"/>
          </a:xfrm>
          <a:prstGeom prst="rect">
            <a:avLst/>
          </a:prstGeom>
          <a:noFill/>
        </p:spPr>
        <p:txBody>
          <a:bodyPr wrap="square" rtlCol="0">
            <a:spAutoFit/>
          </a:bodyPr>
          <a:lstStyle/>
          <a:p>
            <a:pPr algn="just"/>
            <a:r>
              <a:rPr lang="en-US" sz="2800" b="0" i="0">
                <a:solidFill>
                  <a:srgbClr val="000000"/>
                </a:solidFill>
                <a:effectLst/>
              </a:rPr>
              <a:t>V</a:t>
            </a:r>
            <a:r>
              <a:rPr lang="vi-VN" sz="2800" b="0" i="0">
                <a:solidFill>
                  <a:srgbClr val="000000"/>
                </a:solidFill>
                <a:effectLst/>
              </a:rPr>
              <a:t>í dụ một phần của biểu đồ lớp trong hệ thống quản lý thư viện trong</a:t>
            </a:r>
            <a:r>
              <a:rPr lang="en-US" sz="2800" b="0" i="0">
                <a:solidFill>
                  <a:srgbClr val="000000"/>
                </a:solidFill>
                <a:effectLst/>
              </a:rPr>
              <a:t> </a:t>
            </a:r>
            <a:r>
              <a:rPr lang="vi-VN" sz="2800" b="0" i="0">
                <a:solidFill>
                  <a:srgbClr val="000000"/>
                </a:solidFill>
                <a:effectLst/>
              </a:rPr>
              <a:t>đó các lớp Thủ thư (người quản lý thư viên) và Bạn đọc kế thừa từ lớp Person.</a:t>
            </a:r>
            <a:r>
              <a:rPr lang="vi-VN" sz="2800"/>
              <a:t> </a:t>
            </a:r>
            <a:endParaRPr lang="en-US" sz="2800"/>
          </a:p>
        </p:txBody>
      </p:sp>
      <p:pic>
        <p:nvPicPr>
          <p:cNvPr id="5" name="Picture 4">
            <a:extLst>
              <a:ext uri="{FF2B5EF4-FFF2-40B4-BE49-F238E27FC236}">
                <a16:creationId xmlns:a16="http://schemas.microsoft.com/office/drawing/2014/main" id="{81426A97-1446-97F4-FDC7-1ED7FF3BEC47}"/>
              </a:ext>
            </a:extLst>
          </p:cNvPr>
          <p:cNvPicPr>
            <a:picLocks noChangeAspect="1"/>
          </p:cNvPicPr>
          <p:nvPr/>
        </p:nvPicPr>
        <p:blipFill>
          <a:blip r:embed="rId2"/>
          <a:stretch>
            <a:fillRect/>
          </a:stretch>
        </p:blipFill>
        <p:spPr>
          <a:xfrm>
            <a:off x="904759" y="2474567"/>
            <a:ext cx="7792673" cy="3926168"/>
          </a:xfrm>
          <a:prstGeom prst="rect">
            <a:avLst/>
          </a:prstGeom>
        </p:spPr>
      </p:pic>
      <p:sp>
        <p:nvSpPr>
          <p:cNvPr id="6" name="Title 1">
            <a:extLst>
              <a:ext uri="{FF2B5EF4-FFF2-40B4-BE49-F238E27FC236}">
                <a16:creationId xmlns:a16="http://schemas.microsoft.com/office/drawing/2014/main" id="{54D80A0A-D7D2-D013-C5C0-54222F0BA69B}"/>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48745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61</a:t>
            </a:fld>
            <a:endParaRPr lang="en-US" spc="-5" dirty="0"/>
          </a:p>
        </p:txBody>
      </p:sp>
      <p:pic>
        <p:nvPicPr>
          <p:cNvPr id="3" name="Picture 2">
            <a:extLst>
              <a:ext uri="{FF2B5EF4-FFF2-40B4-BE49-F238E27FC236}">
                <a16:creationId xmlns:a16="http://schemas.microsoft.com/office/drawing/2014/main" id="{AB5603CF-BD17-8A41-A39E-A595B53AF7F6}"/>
              </a:ext>
            </a:extLst>
          </p:cNvPr>
          <p:cNvPicPr>
            <a:picLocks noChangeAspect="1"/>
          </p:cNvPicPr>
          <p:nvPr/>
        </p:nvPicPr>
        <p:blipFill>
          <a:blip r:embed="rId2"/>
          <a:stretch>
            <a:fillRect/>
          </a:stretch>
        </p:blipFill>
        <p:spPr>
          <a:xfrm>
            <a:off x="967563" y="1052623"/>
            <a:ext cx="7442790" cy="5326912"/>
          </a:xfrm>
          <a:prstGeom prst="rect">
            <a:avLst/>
          </a:prstGeom>
        </p:spPr>
      </p:pic>
      <p:sp>
        <p:nvSpPr>
          <p:cNvPr id="6" name="TextBox 5">
            <a:extLst>
              <a:ext uri="{FF2B5EF4-FFF2-40B4-BE49-F238E27FC236}">
                <a16:creationId xmlns:a16="http://schemas.microsoft.com/office/drawing/2014/main" id="{8F648028-543F-5283-31CA-D3D1DD165DA1}"/>
              </a:ext>
            </a:extLst>
          </p:cNvPr>
          <p:cNvSpPr txBox="1"/>
          <p:nvPr/>
        </p:nvSpPr>
        <p:spPr>
          <a:xfrm>
            <a:off x="3498111" y="102413"/>
            <a:ext cx="5752214" cy="523220"/>
          </a:xfrm>
          <a:prstGeom prst="rect">
            <a:avLst/>
          </a:prstGeom>
          <a:noFill/>
        </p:spPr>
        <p:txBody>
          <a:bodyPr wrap="square">
            <a:spAutoFit/>
          </a:bodyPr>
          <a:lstStyle/>
          <a:p>
            <a:pPr algn="r"/>
            <a:r>
              <a:rPr lang="en-US" sz="2800" b="1" i="0">
                <a:solidFill>
                  <a:schemeClr val="bg1"/>
                </a:solidFill>
                <a:effectLst/>
                <a:latin typeface="TimesNewRomanPS-BoldMT"/>
              </a:rPr>
              <a:t>Xây dựng biểu đồ lớp phân tích</a:t>
            </a:r>
            <a:endParaRPr lang="en-US" sz="2800">
              <a:solidFill>
                <a:schemeClr val="bg1"/>
              </a:solidFill>
            </a:endParaRPr>
          </a:p>
        </p:txBody>
      </p:sp>
    </p:spTree>
    <p:extLst>
      <p:ext uri="{BB962C8B-B14F-4D97-AF65-F5344CB8AC3E}">
        <p14:creationId xmlns:p14="http://schemas.microsoft.com/office/powerpoint/2010/main" val="3562392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F8430-DB2F-0A9C-CC07-F6EA7D5722FD}"/>
              </a:ext>
            </a:extLst>
          </p:cNvPr>
          <p:cNvPicPr>
            <a:picLocks noChangeAspect="1"/>
          </p:cNvPicPr>
          <p:nvPr/>
        </p:nvPicPr>
        <p:blipFill>
          <a:blip r:embed="rId2"/>
          <a:stretch>
            <a:fillRect/>
          </a:stretch>
        </p:blipFill>
        <p:spPr>
          <a:xfrm>
            <a:off x="681038" y="866750"/>
            <a:ext cx="8377544" cy="5571067"/>
          </a:xfrm>
          <a:prstGeom prst="rect">
            <a:avLst/>
          </a:prstGeom>
        </p:spPr>
      </p:pic>
      <p:sp>
        <p:nvSpPr>
          <p:cNvPr id="4" name="Slide Number Placeholder 3">
            <a:extLst>
              <a:ext uri="{FF2B5EF4-FFF2-40B4-BE49-F238E27FC236}">
                <a16:creationId xmlns:a16="http://schemas.microsoft.com/office/drawing/2014/main" id="{994B064F-D18D-AF9B-B47B-539732051DFF}"/>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62</a:t>
            </a:fld>
            <a:endParaRPr lang="en-US" sz="1200" spc="-5">
              <a:solidFill>
                <a:schemeClr val="tx1">
                  <a:tint val="75000"/>
                </a:schemeClr>
              </a:solidFill>
              <a:latin typeface="+mn-lt"/>
              <a:cs typeface="+mn-cs"/>
            </a:endParaRPr>
          </a:p>
        </p:txBody>
      </p:sp>
    </p:spTree>
    <p:extLst>
      <p:ext uri="{BB962C8B-B14F-4D97-AF65-F5344CB8AC3E}">
        <p14:creationId xmlns:p14="http://schemas.microsoft.com/office/powerpoint/2010/main" val="3337426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6EED-E17B-2FEB-015F-D1188CFB1434}"/>
              </a:ext>
            </a:extLst>
          </p:cNvPr>
          <p:cNvPicPr>
            <a:picLocks noChangeAspect="1"/>
          </p:cNvPicPr>
          <p:nvPr/>
        </p:nvPicPr>
        <p:blipFill>
          <a:blip r:embed="rId2"/>
          <a:stretch>
            <a:fillRect/>
          </a:stretch>
        </p:blipFill>
        <p:spPr>
          <a:xfrm>
            <a:off x="1656510" y="877383"/>
            <a:ext cx="6592980" cy="5571067"/>
          </a:xfrm>
          <a:prstGeom prst="rect">
            <a:avLst/>
          </a:prstGeom>
        </p:spPr>
      </p:pic>
      <p:sp>
        <p:nvSpPr>
          <p:cNvPr id="4" name="Slide Number Placeholder 3">
            <a:extLst>
              <a:ext uri="{FF2B5EF4-FFF2-40B4-BE49-F238E27FC236}">
                <a16:creationId xmlns:a16="http://schemas.microsoft.com/office/drawing/2014/main" id="{B1C12AF4-8AB5-987B-0845-DB15E7A86926}"/>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63</a:t>
            </a:fld>
            <a:endParaRPr lang="en-US" sz="1200" spc="-5">
              <a:solidFill>
                <a:schemeClr val="tx1">
                  <a:tint val="75000"/>
                </a:schemeClr>
              </a:solidFill>
              <a:latin typeface="+mn-lt"/>
              <a:cs typeface="+mn-cs"/>
            </a:endParaRPr>
          </a:p>
        </p:txBody>
      </p:sp>
      <p:sp>
        <p:nvSpPr>
          <p:cNvPr id="2" name="Title 1">
            <a:extLst>
              <a:ext uri="{FF2B5EF4-FFF2-40B4-BE49-F238E27FC236}">
                <a16:creationId xmlns:a16="http://schemas.microsoft.com/office/drawing/2014/main" id="{67E765BE-785D-B8DE-D8BA-6ADE7A4A1881}"/>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706114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34151-12EA-08B4-44A9-0B94BA6B643A}"/>
              </a:ext>
            </a:extLst>
          </p:cNvPr>
          <p:cNvPicPr>
            <a:picLocks noChangeAspect="1"/>
          </p:cNvPicPr>
          <p:nvPr/>
        </p:nvPicPr>
        <p:blipFill>
          <a:blip r:embed="rId2"/>
          <a:stretch>
            <a:fillRect/>
          </a:stretch>
        </p:blipFill>
        <p:spPr>
          <a:xfrm>
            <a:off x="522816" y="918860"/>
            <a:ext cx="8860367" cy="5360521"/>
          </a:xfrm>
          <a:prstGeom prst="rect">
            <a:avLst/>
          </a:prstGeom>
        </p:spPr>
      </p:pic>
      <p:sp>
        <p:nvSpPr>
          <p:cNvPr id="4" name="Slide Number Placeholder 3">
            <a:extLst>
              <a:ext uri="{FF2B5EF4-FFF2-40B4-BE49-F238E27FC236}">
                <a16:creationId xmlns:a16="http://schemas.microsoft.com/office/drawing/2014/main" id="{1E0A9934-1DC3-0147-BA21-541653476306}"/>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64</a:t>
            </a:fld>
            <a:endParaRPr lang="en-US" sz="1200" spc="-5">
              <a:solidFill>
                <a:schemeClr val="tx1">
                  <a:tint val="75000"/>
                </a:schemeClr>
              </a:solidFill>
              <a:latin typeface="+mn-lt"/>
              <a:cs typeface="+mn-cs"/>
            </a:endParaRPr>
          </a:p>
        </p:txBody>
      </p:sp>
    </p:spTree>
    <p:extLst>
      <p:ext uri="{BB962C8B-B14F-4D97-AF65-F5344CB8AC3E}">
        <p14:creationId xmlns:p14="http://schemas.microsoft.com/office/powerpoint/2010/main" val="3125181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49B7D6-1981-7ACB-3780-DAEA2AB4AEC0}"/>
              </a:ext>
            </a:extLst>
          </p:cNvPr>
          <p:cNvPicPr>
            <a:picLocks noChangeAspect="1"/>
          </p:cNvPicPr>
          <p:nvPr/>
        </p:nvPicPr>
        <p:blipFill>
          <a:blip r:embed="rId2"/>
          <a:stretch>
            <a:fillRect/>
          </a:stretch>
        </p:blipFill>
        <p:spPr>
          <a:xfrm>
            <a:off x="522816" y="973680"/>
            <a:ext cx="8860367" cy="5382670"/>
          </a:xfrm>
          <a:prstGeom prst="rect">
            <a:avLst/>
          </a:prstGeom>
        </p:spPr>
      </p:pic>
      <p:sp>
        <p:nvSpPr>
          <p:cNvPr id="4" name="Slide Number Placeholder 3">
            <a:extLst>
              <a:ext uri="{FF2B5EF4-FFF2-40B4-BE49-F238E27FC236}">
                <a16:creationId xmlns:a16="http://schemas.microsoft.com/office/drawing/2014/main" id="{B1E0375C-946E-CF7D-531F-716A0F12632E}"/>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65</a:t>
            </a:fld>
            <a:endParaRPr lang="en-US" sz="1200" spc="-5">
              <a:solidFill>
                <a:schemeClr val="tx1">
                  <a:tint val="75000"/>
                </a:schemeClr>
              </a:solidFill>
              <a:latin typeface="+mn-lt"/>
              <a:cs typeface="+mn-cs"/>
            </a:endParaRPr>
          </a:p>
        </p:txBody>
      </p:sp>
      <p:sp>
        <p:nvSpPr>
          <p:cNvPr id="2" name="Title 1">
            <a:extLst>
              <a:ext uri="{FF2B5EF4-FFF2-40B4-BE49-F238E27FC236}">
                <a16:creationId xmlns:a16="http://schemas.microsoft.com/office/drawing/2014/main" id="{5751DB58-FA31-DFEC-677B-11186C3A20F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2750885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B1AA52-E40F-CFBB-F7A5-DB24726D075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66</a:t>
            </a:fld>
            <a:endParaRPr lang="en-US" spc="-5" dirty="0"/>
          </a:p>
        </p:txBody>
      </p:sp>
      <p:pic>
        <p:nvPicPr>
          <p:cNvPr id="6" name="Picture 5">
            <a:extLst>
              <a:ext uri="{FF2B5EF4-FFF2-40B4-BE49-F238E27FC236}">
                <a16:creationId xmlns:a16="http://schemas.microsoft.com/office/drawing/2014/main" id="{B8DBEFFC-A176-6501-39B9-81577CD62A6C}"/>
              </a:ext>
            </a:extLst>
          </p:cNvPr>
          <p:cNvPicPr>
            <a:picLocks noChangeAspect="1"/>
          </p:cNvPicPr>
          <p:nvPr/>
        </p:nvPicPr>
        <p:blipFill>
          <a:blip r:embed="rId2"/>
          <a:stretch>
            <a:fillRect/>
          </a:stretch>
        </p:blipFill>
        <p:spPr>
          <a:xfrm>
            <a:off x="1275907" y="1180214"/>
            <a:ext cx="7474688" cy="4412512"/>
          </a:xfrm>
          <a:prstGeom prst="rect">
            <a:avLst/>
          </a:prstGeom>
        </p:spPr>
      </p:pic>
      <p:sp>
        <p:nvSpPr>
          <p:cNvPr id="8" name="TextBox 7">
            <a:extLst>
              <a:ext uri="{FF2B5EF4-FFF2-40B4-BE49-F238E27FC236}">
                <a16:creationId xmlns:a16="http://schemas.microsoft.com/office/drawing/2014/main" id="{184024AA-9C1C-E903-E815-59FB9A57208A}"/>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48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67</a:t>
            </a:fld>
            <a:endParaRPr lang="en-US" spc="-5" dirty="0"/>
          </a:p>
        </p:txBody>
      </p:sp>
      <p:pic>
        <p:nvPicPr>
          <p:cNvPr id="6" name="Picture 5">
            <a:extLst>
              <a:ext uri="{FF2B5EF4-FFF2-40B4-BE49-F238E27FC236}">
                <a16:creationId xmlns:a16="http://schemas.microsoft.com/office/drawing/2014/main" id="{52E8E3D6-67B5-DED2-9980-830507C94755}"/>
              </a:ext>
            </a:extLst>
          </p:cNvPr>
          <p:cNvPicPr>
            <a:picLocks noChangeAspect="1"/>
          </p:cNvPicPr>
          <p:nvPr/>
        </p:nvPicPr>
        <p:blipFill>
          <a:blip r:embed="rId2"/>
          <a:stretch>
            <a:fillRect/>
          </a:stretch>
        </p:blipFill>
        <p:spPr>
          <a:xfrm>
            <a:off x="893136" y="1318437"/>
            <a:ext cx="7549116" cy="4848447"/>
          </a:xfrm>
          <a:prstGeom prst="rect">
            <a:avLst/>
          </a:prstGeom>
        </p:spPr>
      </p:pic>
      <p:sp>
        <p:nvSpPr>
          <p:cNvPr id="7" name="TextBox 6">
            <a:extLst>
              <a:ext uri="{FF2B5EF4-FFF2-40B4-BE49-F238E27FC236}">
                <a16:creationId xmlns:a16="http://schemas.microsoft.com/office/drawing/2014/main" id="{E80BF48A-184B-EADE-BC06-7B1977646486}"/>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809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F716DB-889F-B88E-5B06-77E6A475088A}"/>
              </a:ext>
            </a:extLst>
          </p:cNvPr>
          <p:cNvPicPr>
            <a:picLocks noChangeAspect="1"/>
          </p:cNvPicPr>
          <p:nvPr/>
        </p:nvPicPr>
        <p:blipFill>
          <a:blip r:embed="rId2"/>
          <a:stretch>
            <a:fillRect/>
          </a:stretch>
        </p:blipFill>
        <p:spPr>
          <a:xfrm>
            <a:off x="522816" y="1413267"/>
            <a:ext cx="8860367" cy="4031464"/>
          </a:xfrm>
          <a:prstGeom prst="rect">
            <a:avLst/>
          </a:prstGeom>
        </p:spPr>
      </p:pic>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68</a:t>
            </a:fld>
            <a:endParaRPr lang="en-US" sz="1200" spc="-5">
              <a:solidFill>
                <a:schemeClr val="tx1">
                  <a:tint val="75000"/>
                </a:schemeClr>
              </a:solidFill>
              <a:latin typeface="+mn-lt"/>
              <a:cs typeface="+mn-cs"/>
            </a:endParaRPr>
          </a:p>
        </p:txBody>
      </p:sp>
      <p:sp>
        <p:nvSpPr>
          <p:cNvPr id="7" name="TextBox 6">
            <a:extLst>
              <a:ext uri="{FF2B5EF4-FFF2-40B4-BE49-F238E27FC236}">
                <a16:creationId xmlns:a16="http://schemas.microsoft.com/office/drawing/2014/main" id="{BD46663D-8972-082D-8C56-CC4237366818}"/>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151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69</a:t>
            </a:fld>
            <a:endParaRPr lang="en-US" spc="-5" dirty="0"/>
          </a:p>
        </p:txBody>
      </p:sp>
      <p:pic>
        <p:nvPicPr>
          <p:cNvPr id="3" name="Picture 2">
            <a:extLst>
              <a:ext uri="{FF2B5EF4-FFF2-40B4-BE49-F238E27FC236}">
                <a16:creationId xmlns:a16="http://schemas.microsoft.com/office/drawing/2014/main" id="{E3107EF7-AE2C-54F6-75B9-32770D122C77}"/>
              </a:ext>
            </a:extLst>
          </p:cNvPr>
          <p:cNvPicPr>
            <a:picLocks noChangeAspect="1"/>
          </p:cNvPicPr>
          <p:nvPr/>
        </p:nvPicPr>
        <p:blipFill>
          <a:blip r:embed="rId2"/>
          <a:stretch>
            <a:fillRect/>
          </a:stretch>
        </p:blipFill>
        <p:spPr>
          <a:xfrm>
            <a:off x="787801" y="1295290"/>
            <a:ext cx="8037222" cy="4935389"/>
          </a:xfrm>
          <a:prstGeom prst="rect">
            <a:avLst/>
          </a:prstGeom>
        </p:spPr>
      </p:pic>
      <p:sp>
        <p:nvSpPr>
          <p:cNvPr id="5" name="TextBox 4">
            <a:extLst>
              <a:ext uri="{FF2B5EF4-FFF2-40B4-BE49-F238E27FC236}">
                <a16:creationId xmlns:a16="http://schemas.microsoft.com/office/drawing/2014/main" id="{A31DACFB-9DA3-F144-E8B9-551EA4E788A4}"/>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79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72" y="162742"/>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488950" y="849397"/>
            <a:ext cx="8814076" cy="575018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a:lnSpc>
                <a:spcPct val="130000"/>
              </a:lnSpc>
              <a:buFont typeface="Wingdings" panose="05000000000000000000" pitchFamily="2" charset="2"/>
              <a:buChar char="§"/>
              <a:defRPr/>
            </a:pP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Các</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phiên</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bản</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endParaRPr lang="en-US" altLang="en-US"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7</a:t>
            </a:fld>
            <a:endParaRPr lang="en-US">
              <a:solidFill>
                <a:srgbClr val="00006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919168881"/>
              </p:ext>
            </p:extLst>
          </p:nvPr>
        </p:nvGraphicFramePr>
        <p:xfrm>
          <a:off x="5257800" y="1563094"/>
          <a:ext cx="3908262" cy="4817828"/>
        </p:xfrm>
        <a:graphic>
          <a:graphicData uri="http://schemas.openxmlformats.org/drawingml/2006/table">
            <a:tbl>
              <a:tblPr firstRow="1" bandRow="1">
                <a:tableStyleId>{5C22544A-7EE6-4342-B048-85BDC9FD1C3A}</a:tableStyleId>
              </a:tblPr>
              <a:tblGrid>
                <a:gridCol w="1954131">
                  <a:extLst>
                    <a:ext uri="{9D8B030D-6E8A-4147-A177-3AD203B41FA5}">
                      <a16:colId xmlns:a16="http://schemas.microsoft.com/office/drawing/2014/main" val="20000"/>
                    </a:ext>
                  </a:extLst>
                </a:gridCol>
                <a:gridCol w="1954131">
                  <a:extLst>
                    <a:ext uri="{9D8B030D-6E8A-4147-A177-3AD203B41FA5}">
                      <a16:colId xmlns:a16="http://schemas.microsoft.com/office/drawing/2014/main" val="20001"/>
                    </a:ext>
                  </a:extLst>
                </a:gridCol>
              </a:tblGrid>
              <a:tr h="428708">
                <a:tc>
                  <a:txBody>
                    <a:bodyPr/>
                    <a:lstStyle/>
                    <a:p>
                      <a:r>
                        <a:rPr lang="en-US"/>
                        <a:t>Phiên</a:t>
                      </a:r>
                      <a:r>
                        <a:rPr lang="en-US" baseline="0"/>
                        <a:t> bản</a:t>
                      </a:r>
                      <a:endParaRPr lang="en-US"/>
                    </a:p>
                  </a:txBody>
                  <a:tcPr/>
                </a:tc>
                <a:tc>
                  <a:txBody>
                    <a:bodyPr/>
                    <a:lstStyle/>
                    <a:p>
                      <a:r>
                        <a:rPr lang="en-US"/>
                        <a:t>Ngày</a:t>
                      </a:r>
                      <a:r>
                        <a:rPr lang="en-US" baseline="0"/>
                        <a:t> công bố</a:t>
                      </a:r>
                      <a:endParaRPr lang="en-US"/>
                    </a:p>
                  </a:txBody>
                  <a:tcPr/>
                </a:tc>
                <a:extLst>
                  <a:ext uri="{0D108BD9-81ED-4DB2-BD59-A6C34878D82A}">
                    <a16:rowId xmlns:a16="http://schemas.microsoft.com/office/drawing/2014/main" val="10000"/>
                  </a:ext>
                </a:extLst>
              </a:tr>
              <a:tr h="312345">
                <a:tc>
                  <a:txBody>
                    <a:bodyPr/>
                    <a:lstStyle/>
                    <a:p>
                      <a:r>
                        <a:rPr lang="en-US"/>
                        <a:t>1.0</a:t>
                      </a:r>
                    </a:p>
                  </a:txBody>
                  <a:tcPr/>
                </a:tc>
                <a:tc>
                  <a:txBody>
                    <a:bodyPr/>
                    <a:lstStyle/>
                    <a:p>
                      <a:r>
                        <a:rPr lang="en-US"/>
                        <a:t>1/1997</a:t>
                      </a:r>
                    </a:p>
                  </a:txBody>
                  <a:tcPr/>
                </a:tc>
                <a:extLst>
                  <a:ext uri="{0D108BD9-81ED-4DB2-BD59-A6C34878D82A}">
                    <a16:rowId xmlns:a16="http://schemas.microsoft.com/office/drawing/2014/main" val="10001"/>
                  </a:ext>
                </a:extLst>
              </a:tr>
              <a:tr h="312345">
                <a:tc>
                  <a:txBody>
                    <a:bodyPr/>
                    <a:lstStyle/>
                    <a:p>
                      <a:r>
                        <a:rPr lang="en-US" dirty="0"/>
                        <a:t>1.1</a:t>
                      </a:r>
                    </a:p>
                  </a:txBody>
                  <a:tcPr/>
                </a:tc>
                <a:tc>
                  <a:txBody>
                    <a:bodyPr/>
                    <a:lstStyle/>
                    <a:p>
                      <a:r>
                        <a:rPr lang="en-US"/>
                        <a:t>12/1997</a:t>
                      </a:r>
                    </a:p>
                  </a:txBody>
                  <a:tcPr/>
                </a:tc>
                <a:extLst>
                  <a:ext uri="{0D108BD9-81ED-4DB2-BD59-A6C34878D82A}">
                    <a16:rowId xmlns:a16="http://schemas.microsoft.com/office/drawing/2014/main" val="10002"/>
                  </a:ext>
                </a:extLst>
              </a:tr>
              <a:tr h="312345">
                <a:tc>
                  <a:txBody>
                    <a:bodyPr/>
                    <a:lstStyle/>
                    <a:p>
                      <a:r>
                        <a:rPr lang="en-US"/>
                        <a:t>1.2</a:t>
                      </a:r>
                    </a:p>
                  </a:txBody>
                  <a:tcPr/>
                </a:tc>
                <a:tc>
                  <a:txBody>
                    <a:bodyPr/>
                    <a:lstStyle/>
                    <a:p>
                      <a:r>
                        <a:rPr lang="en-US"/>
                        <a:t>7/1999</a:t>
                      </a:r>
                    </a:p>
                  </a:txBody>
                  <a:tcPr/>
                </a:tc>
                <a:extLst>
                  <a:ext uri="{0D108BD9-81ED-4DB2-BD59-A6C34878D82A}">
                    <a16:rowId xmlns:a16="http://schemas.microsoft.com/office/drawing/2014/main" val="10003"/>
                  </a:ext>
                </a:extLst>
              </a:tr>
              <a:tr h="312345">
                <a:tc>
                  <a:txBody>
                    <a:bodyPr/>
                    <a:lstStyle/>
                    <a:p>
                      <a:r>
                        <a:rPr lang="en-US"/>
                        <a:t>1.3</a:t>
                      </a:r>
                    </a:p>
                  </a:txBody>
                  <a:tcPr/>
                </a:tc>
                <a:tc>
                  <a:txBody>
                    <a:bodyPr/>
                    <a:lstStyle/>
                    <a:p>
                      <a:r>
                        <a:rPr lang="en-US"/>
                        <a:t>2/2000</a:t>
                      </a:r>
                    </a:p>
                  </a:txBody>
                  <a:tcPr/>
                </a:tc>
                <a:extLst>
                  <a:ext uri="{0D108BD9-81ED-4DB2-BD59-A6C34878D82A}">
                    <a16:rowId xmlns:a16="http://schemas.microsoft.com/office/drawing/2014/main" val="10004"/>
                  </a:ext>
                </a:extLst>
              </a:tr>
              <a:tr h="312345">
                <a:tc>
                  <a:txBody>
                    <a:bodyPr/>
                    <a:lstStyle/>
                    <a:p>
                      <a:r>
                        <a:rPr lang="en-US"/>
                        <a:t>1.4</a:t>
                      </a:r>
                    </a:p>
                  </a:txBody>
                  <a:tcPr/>
                </a:tc>
                <a:tc>
                  <a:txBody>
                    <a:bodyPr/>
                    <a:lstStyle/>
                    <a:p>
                      <a:r>
                        <a:rPr lang="en-US"/>
                        <a:t>9/2001</a:t>
                      </a:r>
                    </a:p>
                  </a:txBody>
                  <a:tcPr/>
                </a:tc>
                <a:extLst>
                  <a:ext uri="{0D108BD9-81ED-4DB2-BD59-A6C34878D82A}">
                    <a16:rowId xmlns:a16="http://schemas.microsoft.com/office/drawing/2014/main" val="10005"/>
                  </a:ext>
                </a:extLst>
              </a:tr>
              <a:tr h="312345">
                <a:tc>
                  <a:txBody>
                    <a:bodyPr/>
                    <a:lstStyle/>
                    <a:p>
                      <a:r>
                        <a:rPr lang="en-US"/>
                        <a:t>1.5</a:t>
                      </a:r>
                    </a:p>
                  </a:txBody>
                  <a:tcPr/>
                </a:tc>
                <a:tc>
                  <a:txBody>
                    <a:bodyPr/>
                    <a:lstStyle/>
                    <a:p>
                      <a:r>
                        <a:rPr lang="en-US"/>
                        <a:t>3/2003</a:t>
                      </a:r>
                    </a:p>
                  </a:txBody>
                  <a:tcPr/>
                </a:tc>
                <a:extLst>
                  <a:ext uri="{0D108BD9-81ED-4DB2-BD59-A6C34878D82A}">
                    <a16:rowId xmlns:a16="http://schemas.microsoft.com/office/drawing/2014/main" val="10006"/>
                  </a:ext>
                </a:extLst>
              </a:tr>
              <a:tr h="312345">
                <a:tc>
                  <a:txBody>
                    <a:bodyPr/>
                    <a:lstStyle/>
                    <a:p>
                      <a:r>
                        <a:rPr lang="en-US"/>
                        <a:t>2.0</a:t>
                      </a:r>
                    </a:p>
                  </a:txBody>
                  <a:tcPr/>
                </a:tc>
                <a:tc>
                  <a:txBody>
                    <a:bodyPr/>
                    <a:lstStyle/>
                    <a:p>
                      <a:r>
                        <a:rPr lang="en-US"/>
                        <a:t>7/2005</a:t>
                      </a:r>
                    </a:p>
                  </a:txBody>
                  <a:tcPr/>
                </a:tc>
                <a:extLst>
                  <a:ext uri="{0D108BD9-81ED-4DB2-BD59-A6C34878D82A}">
                    <a16:rowId xmlns:a16="http://schemas.microsoft.com/office/drawing/2014/main" val="10007"/>
                  </a:ext>
                </a:extLst>
              </a:tr>
              <a:tr h="312345">
                <a:tc>
                  <a:txBody>
                    <a:bodyPr/>
                    <a:lstStyle/>
                    <a:p>
                      <a:r>
                        <a:rPr lang="en-US"/>
                        <a:t>2.1.2</a:t>
                      </a:r>
                    </a:p>
                  </a:txBody>
                  <a:tcPr/>
                </a:tc>
                <a:tc>
                  <a:txBody>
                    <a:bodyPr/>
                    <a:lstStyle/>
                    <a:p>
                      <a:r>
                        <a:rPr lang="en-US"/>
                        <a:t>10/2007</a:t>
                      </a:r>
                    </a:p>
                  </a:txBody>
                  <a:tcPr/>
                </a:tc>
                <a:extLst>
                  <a:ext uri="{0D108BD9-81ED-4DB2-BD59-A6C34878D82A}">
                    <a16:rowId xmlns:a16="http://schemas.microsoft.com/office/drawing/2014/main" val="10008"/>
                  </a:ext>
                </a:extLst>
              </a:tr>
              <a:tr h="312345">
                <a:tc>
                  <a:txBody>
                    <a:bodyPr/>
                    <a:lstStyle/>
                    <a:p>
                      <a:r>
                        <a:rPr lang="en-US"/>
                        <a:t>2.2</a:t>
                      </a:r>
                    </a:p>
                  </a:txBody>
                  <a:tcPr/>
                </a:tc>
                <a:tc>
                  <a:txBody>
                    <a:bodyPr/>
                    <a:lstStyle/>
                    <a:p>
                      <a:r>
                        <a:rPr lang="en-US"/>
                        <a:t>1/2009</a:t>
                      </a:r>
                    </a:p>
                  </a:txBody>
                  <a:tcPr/>
                </a:tc>
                <a:extLst>
                  <a:ext uri="{0D108BD9-81ED-4DB2-BD59-A6C34878D82A}">
                    <a16:rowId xmlns:a16="http://schemas.microsoft.com/office/drawing/2014/main" val="10009"/>
                  </a:ext>
                </a:extLst>
              </a:tr>
              <a:tr h="312345">
                <a:tc>
                  <a:txBody>
                    <a:bodyPr/>
                    <a:lstStyle/>
                    <a:p>
                      <a:r>
                        <a:rPr lang="en-US"/>
                        <a:t>2.3</a:t>
                      </a:r>
                    </a:p>
                  </a:txBody>
                  <a:tcPr/>
                </a:tc>
                <a:tc>
                  <a:txBody>
                    <a:bodyPr/>
                    <a:lstStyle/>
                    <a:p>
                      <a:r>
                        <a:rPr lang="en-US"/>
                        <a:t>5/2010</a:t>
                      </a:r>
                    </a:p>
                  </a:txBody>
                  <a:tcPr/>
                </a:tc>
                <a:extLst>
                  <a:ext uri="{0D108BD9-81ED-4DB2-BD59-A6C34878D82A}">
                    <a16:rowId xmlns:a16="http://schemas.microsoft.com/office/drawing/2014/main" val="10010"/>
                  </a:ext>
                </a:extLst>
              </a:tr>
              <a:tr h="312345">
                <a:tc>
                  <a:txBody>
                    <a:bodyPr/>
                    <a:lstStyle/>
                    <a:p>
                      <a:r>
                        <a:rPr lang="en-US"/>
                        <a:t>2.4.1</a:t>
                      </a:r>
                    </a:p>
                  </a:txBody>
                  <a:tcPr/>
                </a:tc>
                <a:tc>
                  <a:txBody>
                    <a:bodyPr/>
                    <a:lstStyle/>
                    <a:p>
                      <a:r>
                        <a:rPr lang="en-US"/>
                        <a:t>7/2011</a:t>
                      </a:r>
                    </a:p>
                  </a:txBody>
                  <a:tcPr/>
                </a:tc>
                <a:extLst>
                  <a:ext uri="{0D108BD9-81ED-4DB2-BD59-A6C34878D82A}">
                    <a16:rowId xmlns:a16="http://schemas.microsoft.com/office/drawing/2014/main" val="10011"/>
                  </a:ext>
                </a:extLst>
              </a:tr>
              <a:tr h="312345">
                <a:tc>
                  <a:txBody>
                    <a:bodyPr/>
                    <a:lstStyle/>
                    <a:p>
                      <a:r>
                        <a:rPr lang="en-US"/>
                        <a:t>2.5.1</a:t>
                      </a:r>
                    </a:p>
                  </a:txBody>
                  <a:tcPr/>
                </a:tc>
                <a:tc>
                  <a:txBody>
                    <a:bodyPr/>
                    <a:lstStyle/>
                    <a:p>
                      <a:r>
                        <a:rPr lang="en-US" dirty="0"/>
                        <a:t>12/2017</a:t>
                      </a:r>
                    </a:p>
                  </a:txBody>
                  <a:tcPr/>
                </a:tc>
                <a:extLst>
                  <a:ext uri="{0D108BD9-81ED-4DB2-BD59-A6C34878D82A}">
                    <a16:rowId xmlns:a16="http://schemas.microsoft.com/office/drawing/2014/main" val="10012"/>
                  </a:ext>
                </a:extLst>
              </a:tr>
            </a:tbl>
          </a:graphicData>
        </a:graphic>
      </p:graphicFrame>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9167"/>
          <a:stretch/>
        </p:blipFill>
        <p:spPr>
          <a:xfrm>
            <a:off x="685801" y="2494722"/>
            <a:ext cx="4380707"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88128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a:xfrm>
            <a:off x="418824" y="6554643"/>
            <a:ext cx="337079" cy="226059"/>
          </a:xfrm>
        </p:spPr>
        <p:txBody>
          <a:bodyPr/>
          <a:lstStyle/>
          <a:p>
            <a:pPr marL="38100">
              <a:spcBef>
                <a:spcPts val="100"/>
              </a:spcBef>
            </a:pPr>
            <a:fld id="{81D60167-4931-47E6-BA6A-407CBD079E47}" type="slidenum">
              <a:rPr lang="en-US" spc="-5" smtClean="0"/>
              <a:pPr marL="38100">
                <a:spcBef>
                  <a:spcPts val="100"/>
                </a:spcBef>
              </a:pPr>
              <a:t>70</a:t>
            </a:fld>
            <a:endParaRPr lang="en-US" spc="-5" dirty="0"/>
          </a:p>
        </p:txBody>
      </p:sp>
      <p:sp>
        <p:nvSpPr>
          <p:cNvPr id="3" name="TextBox 2">
            <a:extLst>
              <a:ext uri="{FF2B5EF4-FFF2-40B4-BE49-F238E27FC236}">
                <a16:creationId xmlns:a16="http://schemas.microsoft.com/office/drawing/2014/main" id="{24F1A34D-D0EF-2B2B-1987-A929799CC769}"/>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B017D2BE-873F-43D4-AD03-0C7F1C8C3162}"/>
              </a:ext>
            </a:extLst>
          </p:cNvPr>
          <p:cNvSpPr txBox="1"/>
          <p:nvPr/>
        </p:nvSpPr>
        <p:spPr>
          <a:xfrm>
            <a:off x="329915" y="1197620"/>
            <a:ext cx="9246170" cy="4462760"/>
          </a:xfrm>
          <a:prstGeom prst="rect">
            <a:avLst/>
          </a:prstGeom>
          <a:noFill/>
        </p:spPr>
        <p:txBody>
          <a:bodyPr wrap="square" rtlCol="0">
            <a:spAutoFit/>
          </a:bodyPr>
          <a:lstStyle/>
          <a:p>
            <a:pPr algn="just">
              <a:spcBef>
                <a:spcPts val="600"/>
              </a:spcBef>
            </a:pPr>
            <a:r>
              <a:rPr lang="vi-VN" sz="2400" b="1" i="1">
                <a:solidFill>
                  <a:srgbClr val="000000"/>
                </a:solidFill>
                <a:effectLst/>
              </a:rPr>
              <a:t>a) Ý nghĩa</a:t>
            </a:r>
            <a:endParaRPr lang="en-US" sz="2400" b="1" i="1">
              <a:solidFill>
                <a:srgbClr val="000000"/>
              </a:solidFill>
              <a:effectLst/>
            </a:endParaRPr>
          </a:p>
          <a:p>
            <a:pPr algn="just">
              <a:spcBef>
                <a:spcPts val="600"/>
              </a:spcBef>
            </a:pPr>
            <a:r>
              <a:rPr lang="vi-VN" sz="2400" b="0" i="1">
                <a:solidFill>
                  <a:srgbClr val="00B050"/>
                </a:solidFill>
                <a:effectLst/>
              </a:rPr>
              <a:t>Biểu đồ trạng thái </a:t>
            </a:r>
            <a:r>
              <a:rPr lang="vi-VN" sz="2400" b="0" i="0">
                <a:solidFill>
                  <a:srgbClr val="000000"/>
                </a:solidFill>
                <a:effectLst/>
              </a:rPr>
              <a:t>được sử dụng để biểu diễn các trạng thái và sự chuyển tiếp giữa</a:t>
            </a:r>
            <a:r>
              <a:rPr lang="en-US" sz="2400" b="0" i="0">
                <a:solidFill>
                  <a:srgbClr val="000000"/>
                </a:solidFill>
                <a:effectLst/>
              </a:rPr>
              <a:t> </a:t>
            </a:r>
            <a:r>
              <a:rPr lang="vi-VN" sz="2400" b="0" i="0">
                <a:solidFill>
                  <a:srgbClr val="000000"/>
                </a:solidFill>
                <a:effectLst/>
              </a:rPr>
              <a:t>các trạng thái của các đối tượng trong một lớp</a:t>
            </a:r>
            <a:r>
              <a:rPr lang="en-US" sz="2400" b="0" i="0">
                <a:solidFill>
                  <a:srgbClr val="000000"/>
                </a:solidFill>
                <a:effectLst/>
              </a:rPr>
              <a:t> </a:t>
            </a:r>
            <a:r>
              <a:rPr lang="vi-VN" sz="2400" b="0" i="0">
                <a:solidFill>
                  <a:srgbClr val="000000"/>
                </a:solidFill>
                <a:effectLst/>
              </a:rPr>
              <a:t>xác định. Thông thường, mỗi lớp sẽ</a:t>
            </a:r>
            <a:r>
              <a:rPr lang="en-US" sz="2400" b="0" i="0">
                <a:solidFill>
                  <a:srgbClr val="000000"/>
                </a:solidFill>
                <a:effectLst/>
              </a:rPr>
              <a:t> </a:t>
            </a:r>
            <a:r>
              <a:rPr lang="vi-VN" sz="2400" b="0" i="0">
                <a:solidFill>
                  <a:srgbClr val="000000"/>
                </a:solidFill>
                <a:effectLst/>
              </a:rPr>
              <a:t>có một biểu đồ trạng thái (trừ lớp trừu tượng là lớp không có đối tượng).</a:t>
            </a:r>
            <a:endParaRPr lang="en-US" sz="2400" b="0" i="0">
              <a:solidFill>
                <a:srgbClr val="000000"/>
              </a:solidFill>
              <a:effectLst/>
            </a:endParaRPr>
          </a:p>
          <a:p>
            <a:pPr algn="just">
              <a:spcBef>
                <a:spcPts val="600"/>
              </a:spcBef>
            </a:pPr>
            <a:r>
              <a:rPr lang="vi-VN" sz="2400" b="0" i="1">
                <a:solidFill>
                  <a:srgbClr val="00B050"/>
                </a:solidFill>
                <a:effectLst/>
              </a:rPr>
              <a:t>Biểu đồ trạng thái </a:t>
            </a:r>
            <a:r>
              <a:rPr lang="vi-VN" sz="2400" b="0" i="0">
                <a:solidFill>
                  <a:srgbClr val="000000"/>
                </a:solidFill>
                <a:effectLst/>
              </a:rPr>
              <a:t>Có</a:t>
            </a:r>
            <a:r>
              <a:rPr lang="en-US" sz="2400" b="0" i="0">
                <a:solidFill>
                  <a:srgbClr val="000000"/>
                </a:solidFill>
                <a:effectLst/>
              </a:rPr>
              <a:t> </a:t>
            </a:r>
            <a:r>
              <a:rPr lang="vi-VN" sz="2400" b="0" i="0">
                <a:solidFill>
                  <a:srgbClr val="000000"/>
                </a:solidFill>
                <a:effectLst/>
              </a:rPr>
              <a:t>hai dạng biểu đồ trạng thái:</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Biểu đồ trạng thái cho một use case: </a:t>
            </a:r>
            <a:r>
              <a:rPr lang="vi-VN" sz="2400" b="0" i="0">
                <a:solidFill>
                  <a:srgbClr val="000000"/>
                </a:solidFill>
                <a:effectLst/>
              </a:rPr>
              <a:t>mô tả </a:t>
            </a:r>
            <a:r>
              <a:rPr lang="vi-VN" sz="2400" b="0" i="0">
                <a:solidFill>
                  <a:srgbClr val="FF0000"/>
                </a:solidFill>
                <a:effectLst/>
              </a:rPr>
              <a:t>các trạng thái </a:t>
            </a:r>
            <a:r>
              <a:rPr lang="vi-VN" sz="2400" b="0" i="0">
                <a:solidFill>
                  <a:srgbClr val="000000"/>
                </a:solidFill>
                <a:effectLst/>
              </a:rPr>
              <a:t>và </a:t>
            </a:r>
            <a:r>
              <a:rPr lang="vi-VN" sz="2400" b="0" i="0">
                <a:solidFill>
                  <a:srgbClr val="FF0000"/>
                </a:solidFill>
                <a:effectLst/>
              </a:rPr>
              <a:t>chuyển tiếp</a:t>
            </a:r>
            <a:r>
              <a:rPr lang="en-US" sz="2400" b="0" i="0">
                <a:solidFill>
                  <a:srgbClr val="FF0000"/>
                </a:solidFill>
                <a:effectLst/>
              </a:rPr>
              <a:t> </a:t>
            </a:r>
            <a:r>
              <a:rPr lang="vi-VN" sz="2400" b="0" i="0">
                <a:solidFill>
                  <a:srgbClr val="FF0000"/>
                </a:solidFill>
                <a:effectLst/>
              </a:rPr>
              <a:t>trạng thái </a:t>
            </a:r>
            <a:r>
              <a:rPr lang="vi-VN" sz="2400" b="0" i="0">
                <a:solidFill>
                  <a:srgbClr val="000000"/>
                </a:solidFill>
                <a:effectLst/>
              </a:rPr>
              <a:t>của một đối tượng thuộc một lớp nào đó trong hoạt động của một</a:t>
            </a:r>
            <a:r>
              <a:rPr lang="en-US" sz="2400" b="0" i="0">
                <a:solidFill>
                  <a:srgbClr val="000000"/>
                </a:solidFill>
                <a:effectLst/>
              </a:rPr>
              <a:t> </a:t>
            </a:r>
            <a:r>
              <a:rPr lang="vi-VN" sz="2400" b="0" i="0">
                <a:solidFill>
                  <a:srgbClr val="000000"/>
                </a:solidFill>
                <a:effectLst/>
              </a:rPr>
              <a:t>use case cụ thể.</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Biểu đồ trạng thái hệ thống</a:t>
            </a:r>
            <a:r>
              <a:rPr lang="en-US" sz="2400" b="0" i="1">
                <a:solidFill>
                  <a:srgbClr val="00B050"/>
                </a:solidFill>
                <a:effectLst/>
              </a:rPr>
              <a:t>:</a:t>
            </a:r>
            <a:r>
              <a:rPr lang="vi-VN" sz="2400" b="0" i="1">
                <a:solidFill>
                  <a:srgbClr val="00B050"/>
                </a:solidFill>
                <a:effectLst/>
              </a:rPr>
              <a:t> </a:t>
            </a:r>
            <a:r>
              <a:rPr lang="vi-VN" sz="2400" b="0" i="0">
                <a:solidFill>
                  <a:srgbClr val="FF0000"/>
                </a:solidFill>
                <a:effectLst/>
              </a:rPr>
              <a:t>mô tả tất cả các trạng thái </a:t>
            </a:r>
            <a:r>
              <a:rPr lang="vi-VN" sz="2400" b="0" i="0">
                <a:solidFill>
                  <a:srgbClr val="000000"/>
                </a:solidFill>
                <a:effectLst/>
              </a:rPr>
              <a:t>của </a:t>
            </a:r>
            <a:r>
              <a:rPr lang="vi-VN" sz="2400" b="0" i="0">
                <a:solidFill>
                  <a:srgbClr val="FF0000"/>
                </a:solidFill>
                <a:effectLst/>
              </a:rPr>
              <a:t>một đối tượng</a:t>
            </a:r>
            <a:r>
              <a:rPr lang="en-US" sz="2400" b="0" i="0">
                <a:solidFill>
                  <a:srgbClr val="000000"/>
                </a:solidFill>
                <a:effectLst/>
              </a:rPr>
              <a:t> </a:t>
            </a:r>
            <a:r>
              <a:rPr lang="vi-VN" sz="2400" b="0" i="0">
                <a:solidFill>
                  <a:srgbClr val="000000"/>
                </a:solidFill>
                <a:effectLst/>
              </a:rPr>
              <a:t>trong toàn bộ hoạt động của cả hệ thống.</a:t>
            </a:r>
            <a:r>
              <a:rPr lang="vi-VN" sz="2400"/>
              <a:t> </a:t>
            </a:r>
            <a:endParaRPr lang="en-US" sz="2400"/>
          </a:p>
        </p:txBody>
      </p:sp>
    </p:spTree>
    <p:extLst>
      <p:ext uri="{BB962C8B-B14F-4D97-AF65-F5344CB8AC3E}">
        <p14:creationId xmlns:p14="http://schemas.microsoft.com/office/powerpoint/2010/main" val="16004807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71</a:t>
            </a:fld>
            <a:endParaRPr lang="en-US" spc="-5" dirty="0"/>
          </a:p>
        </p:txBody>
      </p:sp>
      <p:sp>
        <p:nvSpPr>
          <p:cNvPr id="2" name="TextBox 1">
            <a:extLst>
              <a:ext uri="{FF2B5EF4-FFF2-40B4-BE49-F238E27FC236}">
                <a16:creationId xmlns:a16="http://schemas.microsoft.com/office/drawing/2014/main" id="{6ACD88C4-E62C-F19B-F63E-593221E44EA9}"/>
              </a:ext>
            </a:extLst>
          </p:cNvPr>
          <p:cNvSpPr txBox="1"/>
          <p:nvPr/>
        </p:nvSpPr>
        <p:spPr>
          <a:xfrm>
            <a:off x="202019" y="978195"/>
            <a:ext cx="9452344" cy="3046988"/>
          </a:xfrm>
          <a:prstGeom prst="rect">
            <a:avLst/>
          </a:prstGeom>
          <a:noFill/>
        </p:spPr>
        <p:txBody>
          <a:bodyPr wrap="square" rtlCol="0">
            <a:spAutoFit/>
          </a:bodyPr>
          <a:lstStyle/>
          <a:p>
            <a:pPr algn="just"/>
            <a:r>
              <a:rPr lang="vi-VN" sz="2400" b="1" i="1">
                <a:solidFill>
                  <a:srgbClr val="000000"/>
                </a:solidFill>
                <a:effectLst/>
              </a:rPr>
              <a:t>b) Tập ký hiệu UML cho biểu đồ trạng thái</a:t>
            </a:r>
            <a:endParaRPr lang="en-US" sz="2400" b="1" i="1">
              <a:solidFill>
                <a:srgbClr val="000000"/>
              </a:solidFill>
              <a:effectLst/>
            </a:endParaRPr>
          </a:p>
          <a:p>
            <a:pPr algn="just"/>
            <a:r>
              <a:rPr lang="vi-VN" sz="2400" b="0" i="0">
                <a:solidFill>
                  <a:srgbClr val="000000"/>
                </a:solidFill>
                <a:effectLst/>
              </a:rPr>
              <a:t>Các thành phần trong một biểu đồ trạng thái bao gồm:</a:t>
            </a:r>
            <a:endParaRPr lang="en-US" sz="2400" b="0" i="0">
              <a:solidFill>
                <a:srgbClr val="000000"/>
              </a:solidFill>
              <a:effectLst/>
            </a:endParaRPr>
          </a:p>
          <a:p>
            <a:pPr marL="342900" indent="-342900" algn="just">
              <a:buFontTx/>
              <a:buChar char="-"/>
            </a:pPr>
            <a:r>
              <a:rPr lang="vi-VN" sz="2400" b="1" i="1">
                <a:solidFill>
                  <a:srgbClr val="000000"/>
                </a:solidFill>
                <a:effectLst/>
              </a:rPr>
              <a:t>Trạng thái (state). </a:t>
            </a:r>
            <a:r>
              <a:rPr lang="vi-VN" sz="2400" b="0" i="0">
                <a:solidFill>
                  <a:srgbClr val="000000"/>
                </a:solidFill>
                <a:effectLst/>
              </a:rPr>
              <a:t>Bên trong các trạng thái có thể miêu tả các biến trạng</a:t>
            </a:r>
            <a:r>
              <a:rPr lang="en-US" sz="2400" b="0" i="0">
                <a:solidFill>
                  <a:srgbClr val="000000"/>
                </a:solidFill>
                <a:effectLst/>
              </a:rPr>
              <a:t> </a:t>
            </a:r>
            <a:r>
              <a:rPr lang="vi-VN" sz="2400" b="0" i="0">
                <a:solidFill>
                  <a:srgbClr val="000000"/>
                </a:solidFill>
                <a:effectLst/>
              </a:rPr>
              <a:t>thái hoặc các hành động (action) tương ứng với trạng thái đó.</a:t>
            </a:r>
            <a:endParaRPr lang="en-US" sz="2400" b="0" i="0">
              <a:solidFill>
                <a:srgbClr val="000000"/>
              </a:solidFill>
              <a:effectLst/>
            </a:endParaRPr>
          </a:p>
          <a:p>
            <a:pPr marL="342900" indent="-342900" algn="just">
              <a:buFontTx/>
              <a:buChar char="-"/>
            </a:pPr>
            <a:r>
              <a:rPr lang="en-US" sz="2400" b="1" i="1">
                <a:solidFill>
                  <a:srgbClr val="000000"/>
                </a:solidFill>
                <a:latin typeface="Arial" panose="020B0604020202020204" pitchFamily="34" charset="0"/>
                <a:cs typeface="Arial" panose="020B0604020202020204" pitchFamily="34" charset="0"/>
              </a:rPr>
              <a:t>Trạng thái con (substate):</a:t>
            </a:r>
            <a:r>
              <a:rPr lang="en-US" sz="2400">
                <a:solidFill>
                  <a:srgbClr val="000000"/>
                </a:solidFill>
                <a:latin typeface="Arial" panose="020B0604020202020204" pitchFamily="34" charset="0"/>
                <a:cs typeface="Arial" panose="020B0604020202020204" pitchFamily="34" charset="0"/>
              </a:rPr>
              <a:t> là một trạng thái chứa bên trong một trạng thái khác. Trạng thái có nhiều trạng thái con gọi là trạng thái tổ hợp. </a:t>
            </a:r>
          </a:p>
        </p:txBody>
      </p:sp>
      <p:pic>
        <p:nvPicPr>
          <p:cNvPr id="5" name="Picture 4">
            <a:extLst>
              <a:ext uri="{FF2B5EF4-FFF2-40B4-BE49-F238E27FC236}">
                <a16:creationId xmlns:a16="http://schemas.microsoft.com/office/drawing/2014/main" id="{98F03F35-E099-6534-D390-15692F846DC9}"/>
              </a:ext>
            </a:extLst>
          </p:cNvPr>
          <p:cNvPicPr>
            <a:picLocks noChangeAspect="1"/>
          </p:cNvPicPr>
          <p:nvPr/>
        </p:nvPicPr>
        <p:blipFill>
          <a:blip r:embed="rId2"/>
          <a:stretch>
            <a:fillRect/>
          </a:stretch>
        </p:blipFill>
        <p:spPr>
          <a:xfrm>
            <a:off x="2976649" y="3689498"/>
            <a:ext cx="4933975" cy="2686906"/>
          </a:xfrm>
          <a:prstGeom prst="rect">
            <a:avLst/>
          </a:prstGeom>
        </p:spPr>
      </p:pic>
      <p:sp>
        <p:nvSpPr>
          <p:cNvPr id="6" name="TextBox 5">
            <a:extLst>
              <a:ext uri="{FF2B5EF4-FFF2-40B4-BE49-F238E27FC236}">
                <a16:creationId xmlns:a16="http://schemas.microsoft.com/office/drawing/2014/main" id="{F742FA8E-BDAB-795A-ED85-CA2BCFC0DE77}"/>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969715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72</a:t>
            </a:fld>
            <a:endParaRPr lang="en-US" spc="-5" dirty="0"/>
          </a:p>
        </p:txBody>
      </p:sp>
      <p:sp>
        <p:nvSpPr>
          <p:cNvPr id="2" name="TextBox 1">
            <a:extLst>
              <a:ext uri="{FF2B5EF4-FFF2-40B4-BE49-F238E27FC236}">
                <a16:creationId xmlns:a16="http://schemas.microsoft.com/office/drawing/2014/main" id="{441C2996-E6A2-1BA9-E5E6-8D5346423F5E}"/>
              </a:ext>
            </a:extLst>
          </p:cNvPr>
          <p:cNvSpPr txBox="1"/>
          <p:nvPr/>
        </p:nvSpPr>
        <p:spPr>
          <a:xfrm>
            <a:off x="311888" y="871869"/>
            <a:ext cx="9282223" cy="5509200"/>
          </a:xfrm>
          <a:prstGeom prst="rect">
            <a:avLst/>
          </a:prstGeom>
          <a:noFill/>
        </p:spPr>
        <p:txBody>
          <a:bodyPr wrap="square" rtlCol="0">
            <a:spAutoFit/>
          </a:bodyPr>
          <a:lstStyle/>
          <a:p>
            <a:pPr algn="just"/>
            <a:r>
              <a:rPr lang="vi-VN" sz="2200" b="1" i="1">
                <a:solidFill>
                  <a:srgbClr val="000000"/>
                </a:solidFill>
                <a:effectLst/>
              </a:rPr>
              <a:t>Trạng thái khởi đầu (initial state): </a:t>
            </a:r>
            <a:r>
              <a:rPr lang="vi-VN" sz="2200" b="0" i="0">
                <a:solidFill>
                  <a:srgbClr val="000000"/>
                </a:solidFill>
                <a:effectLst/>
              </a:rPr>
              <a:t>trạng thái đầu tiên khi kích hoạt đối</a:t>
            </a:r>
            <a:r>
              <a:rPr lang="en-US" sz="2200" b="0" i="0">
                <a:solidFill>
                  <a:srgbClr val="000000"/>
                </a:solidFill>
                <a:effectLst/>
              </a:rPr>
              <a:t> </a:t>
            </a:r>
            <a:r>
              <a:rPr lang="vi-VN" sz="2200" b="0" i="0">
                <a:solidFill>
                  <a:srgbClr val="000000"/>
                </a:solidFill>
                <a:effectLst/>
              </a:rPr>
              <a:t>tượng.</a:t>
            </a:r>
            <a:endParaRPr lang="en-US" sz="2200" b="0" i="0">
              <a:solidFill>
                <a:srgbClr val="000000"/>
              </a:solidFill>
              <a:effectLst/>
            </a:endParaRPr>
          </a:p>
          <a:p>
            <a:pPr algn="just"/>
            <a:r>
              <a:rPr lang="vi-VN" sz="2200" b="0" i="0">
                <a:solidFill>
                  <a:srgbClr val="000000"/>
                </a:solidFill>
                <a:effectLst/>
              </a:rPr>
              <a:t>- </a:t>
            </a:r>
            <a:r>
              <a:rPr lang="vi-VN" sz="2200" b="1" i="1">
                <a:solidFill>
                  <a:srgbClr val="000000"/>
                </a:solidFill>
                <a:effectLst/>
              </a:rPr>
              <a:t>Trạng thái kết thúc (final state): </a:t>
            </a:r>
            <a:r>
              <a:rPr lang="vi-VN" sz="2200" b="0" i="0">
                <a:solidFill>
                  <a:srgbClr val="000000"/>
                </a:solidFill>
                <a:effectLst/>
              </a:rPr>
              <a:t>kết thúc vòng đời đối tượng.</a:t>
            </a:r>
            <a:endParaRPr lang="en-US" sz="2200" b="0" i="0">
              <a:solidFill>
                <a:srgbClr val="000000"/>
              </a:solidFill>
              <a:effectLst/>
            </a:endParaRPr>
          </a:p>
          <a:p>
            <a:pPr marL="342900" indent="-342900" algn="just">
              <a:buFontTx/>
              <a:buChar char="-"/>
            </a:pPr>
            <a:r>
              <a:rPr lang="vi-VN" sz="2200" b="1" i="1">
                <a:solidFill>
                  <a:srgbClr val="000000"/>
                </a:solidFill>
                <a:effectLst/>
              </a:rPr>
              <a:t>Các chuyển tiếp (transition): </a:t>
            </a:r>
            <a:r>
              <a:rPr lang="vi-VN" sz="2200" b="0" i="0">
                <a:solidFill>
                  <a:srgbClr val="000000"/>
                </a:solidFill>
                <a:effectLst/>
              </a:rPr>
              <a:t>biểu diễn các chuyển đổi giữa các trạng thái.</a:t>
            </a:r>
            <a:endParaRPr lang="en-US" sz="2200" b="0" i="0">
              <a:solidFill>
                <a:srgbClr val="000000"/>
              </a:solidFill>
              <a:effectLst/>
            </a:endParaRPr>
          </a:p>
          <a:p>
            <a:pPr marL="342900" indent="-342900" algn="just">
              <a:buFontTx/>
              <a:buChar char="-"/>
            </a:pPr>
            <a:r>
              <a:rPr lang="vi-VN" sz="2200" b="1" i="1">
                <a:solidFill>
                  <a:srgbClr val="000000"/>
                </a:solidFill>
                <a:effectLst/>
              </a:rPr>
              <a:t>Sự kiện (event): </a:t>
            </a:r>
            <a:r>
              <a:rPr lang="vi-VN" sz="2200" b="0" i="0">
                <a:solidFill>
                  <a:srgbClr val="000000"/>
                </a:solidFill>
                <a:effectLst/>
              </a:rPr>
              <a:t>sự kiện tác động gây ra sự chuyển đổi trạng thái. Mỗi sự</a:t>
            </a:r>
            <a:r>
              <a:rPr lang="en-US" sz="2200" b="0" i="0">
                <a:solidFill>
                  <a:srgbClr val="000000"/>
                </a:solidFill>
                <a:effectLst/>
              </a:rPr>
              <a:t> </a:t>
            </a:r>
            <a:r>
              <a:rPr lang="vi-VN" sz="2200" b="0" i="0">
                <a:solidFill>
                  <a:srgbClr val="000000"/>
                </a:solidFill>
                <a:effectLst/>
              </a:rPr>
              <a:t>kiện được đi kèm với các điều kiện (guard) và các hành động (action).</a:t>
            </a:r>
            <a:endParaRPr lang="en-US" sz="2200" b="0" i="0">
              <a:solidFill>
                <a:srgbClr val="000000"/>
              </a:solidFill>
              <a:effectLst/>
            </a:endParaRPr>
          </a:p>
          <a:p>
            <a:pPr algn="just"/>
            <a:r>
              <a:rPr lang="vi-VN" sz="2200" b="0" i="0">
                <a:solidFill>
                  <a:srgbClr val="000000"/>
                </a:solidFill>
                <a:effectLst/>
              </a:rPr>
              <a:t>Trong biểu đồ trạng thái của UML, một số loại sự kiện sau đây sẽ được xác định:</a:t>
            </a:r>
            <a:endParaRPr lang="en-US" sz="2200" b="0" i="0">
              <a:solidFill>
                <a:srgbClr val="000000"/>
              </a:solidFill>
              <a:effectLst/>
            </a:endParaRPr>
          </a:p>
          <a:p>
            <a:pPr marL="342900" indent="-342900" algn="just">
              <a:buFontTx/>
              <a:buChar char="-"/>
            </a:pPr>
            <a:r>
              <a:rPr lang="vi-VN" sz="2200" b="0" i="1">
                <a:solidFill>
                  <a:srgbClr val="000000"/>
                </a:solidFill>
                <a:effectLst/>
              </a:rPr>
              <a:t>Sự kiện gọi (call event)</a:t>
            </a:r>
            <a:r>
              <a:rPr lang="vi-VN" sz="2200" b="0" i="0">
                <a:solidFill>
                  <a:srgbClr val="000000"/>
                </a:solidFill>
                <a:effectLst/>
              </a:rPr>
              <a:t>: Yêu cầu thực hiện một hành động (một phương</a:t>
            </a:r>
            <a:r>
              <a:rPr lang="en-US" sz="2200" b="0" i="0">
                <a:solidFill>
                  <a:srgbClr val="000000"/>
                </a:solidFill>
                <a:effectLst/>
              </a:rPr>
              <a:t> </a:t>
            </a:r>
            <a:r>
              <a:rPr lang="vi-VN" sz="2200" b="0" i="0">
                <a:solidFill>
                  <a:srgbClr val="000000"/>
                </a:solidFill>
                <a:effectLst/>
              </a:rPr>
              <a:t>thức)</a:t>
            </a:r>
            <a:endParaRPr lang="en-US" sz="2200" b="0" i="0">
              <a:solidFill>
                <a:srgbClr val="000000"/>
              </a:solidFill>
              <a:effectLst/>
            </a:endParaRPr>
          </a:p>
          <a:p>
            <a:pPr marL="342900" indent="-342900" algn="just">
              <a:buFontTx/>
              <a:buChar char="-"/>
            </a:pPr>
            <a:r>
              <a:rPr lang="vi-VN" sz="2200" b="0" i="1">
                <a:solidFill>
                  <a:srgbClr val="000000"/>
                </a:solidFill>
                <a:effectLst/>
              </a:rPr>
              <a:t>Sự kiện tín hiệu (signal event): </a:t>
            </a:r>
            <a:r>
              <a:rPr lang="vi-VN" sz="2200" b="0" i="0">
                <a:solidFill>
                  <a:srgbClr val="000000"/>
                </a:solidFill>
                <a:effectLst/>
              </a:rPr>
              <a:t>Gửi thông điệp (chứa các giá trị thuộc tính</a:t>
            </a:r>
            <a:r>
              <a:rPr lang="en-US" sz="2200" b="0" i="0">
                <a:solidFill>
                  <a:srgbClr val="000000"/>
                </a:solidFill>
                <a:effectLst/>
              </a:rPr>
              <a:t> </a:t>
            </a:r>
            <a:r>
              <a:rPr lang="vi-VN" sz="2200" b="0" i="0">
                <a:solidFill>
                  <a:srgbClr val="000000"/>
                </a:solidFill>
                <a:effectLst/>
              </a:rPr>
              <a:t>tham số liên quan) giữa các trạng thái.</a:t>
            </a:r>
            <a:endParaRPr lang="en-US" sz="2200" b="0" i="0">
              <a:solidFill>
                <a:srgbClr val="000000"/>
              </a:solidFill>
              <a:effectLst/>
            </a:endParaRPr>
          </a:p>
          <a:p>
            <a:pPr marL="342900" indent="-342900" algn="just">
              <a:buFontTx/>
              <a:buChar char="-"/>
            </a:pPr>
            <a:r>
              <a:rPr lang="vi-VN" sz="2200" b="0" i="1">
                <a:solidFill>
                  <a:srgbClr val="000000"/>
                </a:solidFill>
                <a:effectLst/>
              </a:rPr>
              <a:t>Sự kiện thời gian (time event): </a:t>
            </a:r>
            <a:r>
              <a:rPr lang="vi-VN" sz="2200" b="0" i="0">
                <a:solidFill>
                  <a:srgbClr val="000000"/>
                </a:solidFill>
                <a:effectLst/>
              </a:rPr>
              <a:t>Biểu diễn quá trình chuyển tiếp theo thời</a:t>
            </a:r>
            <a:r>
              <a:rPr lang="en-US" sz="2200" b="0" i="0">
                <a:solidFill>
                  <a:srgbClr val="000000"/>
                </a:solidFill>
                <a:effectLst/>
              </a:rPr>
              <a:t> </a:t>
            </a:r>
            <a:r>
              <a:rPr lang="vi-VN" sz="2200" b="0" i="0">
                <a:solidFill>
                  <a:srgbClr val="000000"/>
                </a:solidFill>
                <a:effectLst/>
              </a:rPr>
              <a:t>gian, thường kèm theo từ mô tả thời gian cụ thể.</a:t>
            </a:r>
            <a:r>
              <a:rPr lang="vi-VN" sz="2200"/>
              <a:t> </a:t>
            </a:r>
            <a:endParaRPr lang="en-US" sz="2200"/>
          </a:p>
        </p:txBody>
      </p:sp>
      <p:sp>
        <p:nvSpPr>
          <p:cNvPr id="3" name="TextBox 2">
            <a:extLst>
              <a:ext uri="{FF2B5EF4-FFF2-40B4-BE49-F238E27FC236}">
                <a16:creationId xmlns:a16="http://schemas.microsoft.com/office/drawing/2014/main" id="{31E02D07-1594-5503-29AD-C94898B49E75}"/>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46968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73</a:t>
            </a:fld>
            <a:endParaRPr lang="en-US" spc="-5" dirty="0"/>
          </a:p>
        </p:txBody>
      </p:sp>
      <p:pic>
        <p:nvPicPr>
          <p:cNvPr id="3" name="Picture 2">
            <a:extLst>
              <a:ext uri="{FF2B5EF4-FFF2-40B4-BE49-F238E27FC236}">
                <a16:creationId xmlns:a16="http://schemas.microsoft.com/office/drawing/2014/main" id="{E84F06F6-B423-F1B8-1177-92F14977F53E}"/>
              </a:ext>
            </a:extLst>
          </p:cNvPr>
          <p:cNvPicPr>
            <a:picLocks noChangeAspect="1"/>
          </p:cNvPicPr>
          <p:nvPr/>
        </p:nvPicPr>
        <p:blipFill>
          <a:blip r:embed="rId2"/>
          <a:stretch>
            <a:fillRect/>
          </a:stretch>
        </p:blipFill>
        <p:spPr>
          <a:xfrm>
            <a:off x="871870" y="1297172"/>
            <a:ext cx="8091377" cy="4572000"/>
          </a:xfrm>
          <a:prstGeom prst="rect">
            <a:avLst/>
          </a:prstGeom>
        </p:spPr>
      </p:pic>
      <p:sp>
        <p:nvSpPr>
          <p:cNvPr id="6" name="TextBox 5">
            <a:extLst>
              <a:ext uri="{FF2B5EF4-FFF2-40B4-BE49-F238E27FC236}">
                <a16:creationId xmlns:a16="http://schemas.microsoft.com/office/drawing/2014/main" id="{0058D266-A662-3EA6-BAEE-986A8A065F4A}"/>
              </a:ext>
            </a:extLst>
          </p:cNvPr>
          <p:cNvSpPr txBox="1"/>
          <p:nvPr/>
        </p:nvSpPr>
        <p:spPr>
          <a:xfrm>
            <a:off x="1665768" y="181603"/>
            <a:ext cx="7956698" cy="461665"/>
          </a:xfrm>
          <a:prstGeom prst="rect">
            <a:avLst/>
          </a:prstGeom>
          <a:noFill/>
        </p:spPr>
        <p:txBody>
          <a:bodyPr wrap="square">
            <a:spAutoFit/>
          </a:bodyPr>
          <a:lstStyle/>
          <a:p>
            <a:pPr algn="r"/>
            <a:r>
              <a:rPr lang="en-US" sz="2400" b="1" i="0">
                <a:solidFill>
                  <a:schemeClr val="bg1"/>
                </a:solidFill>
                <a:effectLst/>
                <a:latin typeface="Arial" panose="020B0604020202020204" pitchFamily="34" charset="0"/>
                <a:cs typeface="Arial" panose="020B0604020202020204" pitchFamily="34" charset="0"/>
              </a:rPr>
              <a:t>Các phần tử mô hình UML trong biểu đồ trạng thái</a:t>
            </a:r>
            <a:r>
              <a:rPr lang="en-US" sz="2400" b="1">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946005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7561-1079-454D-BC7E-E4BA14149792}"/>
              </a:ext>
            </a:extLst>
          </p:cNvPr>
          <p:cNvSpPr>
            <a:spLocks noGrp="1"/>
          </p:cNvSpPr>
          <p:nvPr>
            <p:ph type="title"/>
          </p:nvPr>
        </p:nvSpPr>
        <p:spPr>
          <a:xfrm>
            <a:off x="1683026" y="161475"/>
            <a:ext cx="8097078" cy="567395"/>
          </a:xfrm>
        </p:spPr>
        <p:txBody>
          <a:bodyPr/>
          <a:lstStyle/>
          <a:p>
            <a:r>
              <a:rPr lang="en-US">
                <a:solidFill>
                  <a:schemeClr val="bg1"/>
                </a:solidFill>
              </a:rPr>
              <a:t>XÂY DỰNG BIỂU ĐỒ CHUYỂN TRẠNG THÁI</a:t>
            </a:r>
          </a:p>
        </p:txBody>
      </p:sp>
      <p:sp>
        <p:nvSpPr>
          <p:cNvPr id="3" name="Text Placeholder 2">
            <a:extLst>
              <a:ext uri="{FF2B5EF4-FFF2-40B4-BE49-F238E27FC236}">
                <a16:creationId xmlns:a16="http://schemas.microsoft.com/office/drawing/2014/main" id="{1F7EB313-BE3B-7940-BCF3-8985F0A10429}"/>
              </a:ext>
            </a:extLst>
          </p:cNvPr>
          <p:cNvSpPr>
            <a:spLocks noGrp="1"/>
          </p:cNvSpPr>
          <p:nvPr>
            <p:ph type="body" idx="1"/>
          </p:nvPr>
        </p:nvSpPr>
        <p:spPr>
          <a:xfrm>
            <a:off x="619261" y="1127760"/>
            <a:ext cx="9130746" cy="4602480"/>
          </a:xfrm>
        </p:spPr>
        <p:txBody>
          <a:bodyPr/>
          <a:lstStyle/>
          <a:p>
            <a:pPr algn="just"/>
            <a:r>
              <a:rPr lang="en-US" sz="2800" b="1">
                <a:latin typeface="Arial" panose="020B0604020202020204" pitchFamily="34" charset="0"/>
                <a:cs typeface="Arial" panose="020B0604020202020204" pitchFamily="34" charset="0"/>
              </a:rPr>
              <a:t>Bước 1: Nhận biết các trạng thái và sự kiện</a:t>
            </a:r>
          </a:p>
          <a:p>
            <a:pPr marL="0" indent="0" algn="just">
              <a:buNone/>
            </a:pPr>
            <a:r>
              <a:rPr lang="en-US" sz="2800">
                <a:latin typeface="Arial" panose="020B0604020202020204" pitchFamily="34" charset="0"/>
                <a:cs typeface="Arial" panose="020B0604020202020204" pitchFamily="34" charset="0"/>
              </a:rPr>
              <a:t>+ Đối tượng có thể có những trạng thái nào trong vòng đời của nó? Liệt kê tất cả trạng thái đó.</a:t>
            </a:r>
          </a:p>
          <a:p>
            <a:pPr marL="0" indent="0" algn="just">
              <a:buNone/>
            </a:pPr>
            <a:r>
              <a:rPr lang="en-US" sz="2800">
                <a:latin typeface="Arial" panose="020B0604020202020204" pitchFamily="34" charset="0"/>
                <a:cs typeface="Arial" panose="020B0604020202020204" pitchFamily="34" charset="0"/>
              </a:rPr>
              <a:t>+ Những sự kiện nào có thể xảy ra làm ảnh hưởng đến trạng thái của đối tượng.</a:t>
            </a:r>
          </a:p>
          <a:p>
            <a:pPr marL="0" indent="0" algn="just">
              <a:buNone/>
            </a:pPr>
            <a:r>
              <a:rPr lang="en-US" sz="2800">
                <a:latin typeface="Arial" panose="020B0604020202020204" pitchFamily="34" charset="0"/>
                <a:cs typeface="Arial" panose="020B0604020202020204" pitchFamily="34" charset="0"/>
              </a:rPr>
              <a:t>+ Trạng thái của đối tượng khi một sự kiện xảy ra và sau khi sự kiện xảy ra là gì?</a:t>
            </a:r>
          </a:p>
          <a:p>
            <a:pPr marL="0" indent="0" algn="just">
              <a:buNone/>
            </a:pPr>
            <a:r>
              <a:rPr lang="en-US" sz="2800">
                <a:latin typeface="Arial" panose="020B0604020202020204" pitchFamily="34" charset="0"/>
                <a:cs typeface="Arial" panose="020B0604020202020204" pitchFamily="34" charset="0"/>
              </a:rPr>
              <a:t>+ Những sự kiện và chuyển tiếp nào không thể xảy ra?</a:t>
            </a:r>
          </a:p>
          <a:p>
            <a:pPr marL="0" indent="0" algn="just">
              <a:buNone/>
            </a:pPr>
            <a:r>
              <a:rPr lang="en-US" sz="2800">
                <a:latin typeface="Arial" panose="020B0604020202020204" pitchFamily="34" charset="0"/>
                <a:cs typeface="Arial" panose="020B0604020202020204" pitchFamily="34" charset="0"/>
              </a:rPr>
              <a:t>+ Đối tượng được tạo ra khi nào và bị hủy khi nào?</a:t>
            </a:r>
          </a:p>
        </p:txBody>
      </p:sp>
      <p:sp>
        <p:nvSpPr>
          <p:cNvPr id="4" name="Slide Number Placeholder 3">
            <a:extLst>
              <a:ext uri="{FF2B5EF4-FFF2-40B4-BE49-F238E27FC236}">
                <a16:creationId xmlns:a16="http://schemas.microsoft.com/office/drawing/2014/main" id="{402C47B0-C204-00A0-32BF-37FDFC843954}"/>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74</a:t>
            </a:fld>
            <a:endParaRPr lang="en-US" spc="-5" dirty="0"/>
          </a:p>
        </p:txBody>
      </p:sp>
    </p:spTree>
    <p:extLst>
      <p:ext uri="{BB962C8B-B14F-4D97-AF65-F5344CB8AC3E}">
        <p14:creationId xmlns:p14="http://schemas.microsoft.com/office/powerpoint/2010/main" val="26859330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046114-FA98-8F32-D92B-F718D633243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75</a:t>
            </a:fld>
            <a:endParaRPr lang="en-US" spc="-5" dirty="0"/>
          </a:p>
        </p:txBody>
      </p:sp>
      <p:sp>
        <p:nvSpPr>
          <p:cNvPr id="5" name="Title 1">
            <a:extLst>
              <a:ext uri="{FF2B5EF4-FFF2-40B4-BE49-F238E27FC236}">
                <a16:creationId xmlns:a16="http://schemas.microsoft.com/office/drawing/2014/main" id="{F04D763B-39C8-4600-5BD7-AC7522488F3D}"/>
              </a:ext>
            </a:extLst>
          </p:cNvPr>
          <p:cNvSpPr>
            <a:spLocks noGrp="1"/>
          </p:cNvSpPr>
          <p:nvPr>
            <p:ph type="title"/>
          </p:nvPr>
        </p:nvSpPr>
        <p:spPr>
          <a:xfrm>
            <a:off x="1683026" y="161475"/>
            <a:ext cx="8097078" cy="567395"/>
          </a:xfrm>
        </p:spPr>
        <p:txBody>
          <a:bodyPr/>
          <a:lstStyle/>
          <a:p>
            <a:r>
              <a:rPr lang="en-US">
                <a:solidFill>
                  <a:schemeClr val="bg1"/>
                </a:solidFill>
              </a:rPr>
              <a:t>XÂY DỰNG BIỂU ĐỒ CHUYỂN TRẠNG THÁI</a:t>
            </a:r>
          </a:p>
        </p:txBody>
      </p:sp>
      <p:sp>
        <p:nvSpPr>
          <p:cNvPr id="6" name="Text Placeholder 2">
            <a:extLst>
              <a:ext uri="{FF2B5EF4-FFF2-40B4-BE49-F238E27FC236}">
                <a16:creationId xmlns:a16="http://schemas.microsoft.com/office/drawing/2014/main" id="{BA6E3EC3-E8BF-A7CE-EA15-A3557C80FC85}"/>
              </a:ext>
            </a:extLst>
          </p:cNvPr>
          <p:cNvSpPr>
            <a:spLocks noGrp="1"/>
          </p:cNvSpPr>
          <p:nvPr>
            <p:ph type="body" idx="1"/>
          </p:nvPr>
        </p:nvSpPr>
        <p:spPr>
          <a:xfrm>
            <a:off x="387627" y="1773900"/>
            <a:ext cx="9130746" cy="2712124"/>
          </a:xfrm>
        </p:spPr>
        <p:txBody>
          <a:bodyPr/>
          <a:lstStyle/>
          <a:p>
            <a:pPr algn="just"/>
            <a:r>
              <a:rPr lang="en-US" sz="2800" b="1">
                <a:latin typeface="Arial" panose="020B0604020202020204" pitchFamily="34" charset="0"/>
                <a:cs typeface="Arial" panose="020B0604020202020204" pitchFamily="34" charset="0"/>
              </a:rPr>
              <a:t>Bước 2: Xây dựng biểu đồ và Hiệu chỉnh biểu đồ</a:t>
            </a:r>
          </a:p>
          <a:p>
            <a:pPr marL="0" indent="0" algn="just">
              <a:buNone/>
            </a:pPr>
            <a:r>
              <a:rPr lang="en-US" sz="2800">
                <a:latin typeface="Arial" panose="020B0604020202020204" pitchFamily="34" charset="0"/>
                <a:cs typeface="Arial" panose="020B0604020202020204" pitchFamily="34" charset="0"/>
              </a:rPr>
              <a:t>Sau khi có câu trả lời từ các câu hỏi ở bước trước, chúng ta sẽ sắp xếp các trạng thái và các sự kiện vào biểu đồ. Từ trạng thái bắt đầu, dựa và sự kiện để xác định trạng thái tiếp theo và biểu diễn chuyển tiếp giữa các trạng thái đó. Gắn mỗi chuyển tiếp với một sự kiện tương ứng</a:t>
            </a:r>
          </a:p>
        </p:txBody>
      </p:sp>
    </p:spTree>
    <p:extLst>
      <p:ext uri="{BB962C8B-B14F-4D97-AF65-F5344CB8AC3E}">
        <p14:creationId xmlns:p14="http://schemas.microsoft.com/office/powerpoint/2010/main" val="29961687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F6CF-7A92-3BD6-99BF-D02AA5F58C58}"/>
              </a:ext>
            </a:extLst>
          </p:cNvPr>
          <p:cNvSpPr>
            <a:spLocks noGrp="1"/>
          </p:cNvSpPr>
          <p:nvPr>
            <p:ph type="title"/>
          </p:nvPr>
        </p:nvSpPr>
        <p:spPr>
          <a:xfrm>
            <a:off x="2040834" y="35580"/>
            <a:ext cx="7566991" cy="773136"/>
          </a:xfrm>
        </p:spPr>
        <p:txBody>
          <a:bodyPr/>
          <a:lstStyle/>
          <a:p>
            <a:pPr algn="just"/>
            <a:r>
              <a:rPr lang="en-US" sz="2400">
                <a:solidFill>
                  <a:schemeClr val="bg1"/>
                </a:solidFill>
              </a:rPr>
              <a:t>Ví dụ: Xây dựng biểu đồ chuyển trạng thái cho ca sử dụng Thêm HSNV</a:t>
            </a:r>
          </a:p>
        </p:txBody>
      </p:sp>
      <p:sp>
        <p:nvSpPr>
          <p:cNvPr id="3" name="Text Placeholder 2">
            <a:extLst>
              <a:ext uri="{FF2B5EF4-FFF2-40B4-BE49-F238E27FC236}">
                <a16:creationId xmlns:a16="http://schemas.microsoft.com/office/drawing/2014/main" id="{FF91516C-B0CD-F986-649B-5D5607DCCFE0}"/>
              </a:ext>
            </a:extLst>
          </p:cNvPr>
          <p:cNvSpPr>
            <a:spLocks noGrp="1"/>
          </p:cNvSpPr>
          <p:nvPr>
            <p:ph type="body" idx="1"/>
          </p:nvPr>
        </p:nvSpPr>
        <p:spPr>
          <a:xfrm>
            <a:off x="450722" y="1127760"/>
            <a:ext cx="4320061" cy="4602480"/>
          </a:xfrm>
        </p:spPr>
        <p:txBody>
          <a:bodyPr/>
          <a:lstStyle/>
          <a:p>
            <a:r>
              <a:rPr lang="en-US" sz="2400">
                <a:latin typeface="Arial" panose="020B0604020202020204" pitchFamily="34" charset="0"/>
                <a:cs typeface="Arial" panose="020B0604020202020204" pitchFamily="34" charset="0"/>
              </a:rPr>
              <a:t>Xác định các trạng thái và sự kiện:</a:t>
            </a:r>
          </a:p>
          <a:p>
            <a:pPr marL="0" indent="0">
              <a:buNone/>
            </a:pPr>
            <a:r>
              <a:rPr lang="en-US" sz="2400">
                <a:latin typeface="Arial" panose="020B0604020202020204" pitchFamily="34" charset="0"/>
                <a:cs typeface="Arial" panose="020B0604020202020204" pitchFamily="34" charset="0"/>
              </a:rPr>
              <a:t>- Trạng thái:</a:t>
            </a:r>
          </a:p>
          <a:p>
            <a:pPr marL="0" indent="0">
              <a:buNone/>
            </a:pPr>
            <a:r>
              <a:rPr lang="en-US" sz="2400">
                <a:latin typeface="Arial" panose="020B0604020202020204" pitchFamily="34" charset="0"/>
                <a:cs typeface="Arial" panose="020B0604020202020204" pitchFamily="34" charset="0"/>
              </a:rPr>
              <a:t>+ Chưa thêm/yêu cầu thêm HSNV</a:t>
            </a:r>
          </a:p>
          <a:p>
            <a:pPr marL="0" indent="0">
              <a:buNone/>
            </a:pPr>
            <a:r>
              <a:rPr lang="en-US" sz="2400">
                <a:latin typeface="Arial" panose="020B0604020202020204" pitchFamily="34" charset="0"/>
                <a:cs typeface="Arial" panose="020B0604020202020204" pitchFamily="34" charset="0"/>
              </a:rPr>
              <a:t>+ Chờ để thêm HSNV (Hệ thống kiểm tra thông tin thêm)</a:t>
            </a:r>
          </a:p>
          <a:p>
            <a:pPr marL="0" indent="0">
              <a:buNone/>
            </a:pPr>
            <a:r>
              <a:rPr lang="en-US" sz="2400">
                <a:latin typeface="Arial" panose="020B0604020202020204" pitchFamily="34" charset="0"/>
                <a:cs typeface="Arial" panose="020B0604020202020204" pitchFamily="34" charset="0"/>
              </a:rPr>
              <a:t>+ Trả lời: Đã thêm/chưa thêm</a:t>
            </a:r>
          </a:p>
        </p:txBody>
      </p:sp>
      <p:sp>
        <p:nvSpPr>
          <p:cNvPr id="4" name="Slide Number Placeholder 3">
            <a:extLst>
              <a:ext uri="{FF2B5EF4-FFF2-40B4-BE49-F238E27FC236}">
                <a16:creationId xmlns:a16="http://schemas.microsoft.com/office/drawing/2014/main" id="{7A110235-A42E-1989-FA4D-BBAD08A80F96}"/>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76</a:t>
            </a:fld>
            <a:endParaRPr lang="en-US" spc="-5" dirty="0"/>
          </a:p>
        </p:txBody>
      </p:sp>
      <p:pic>
        <p:nvPicPr>
          <p:cNvPr id="6" name="Picture 5">
            <a:extLst>
              <a:ext uri="{FF2B5EF4-FFF2-40B4-BE49-F238E27FC236}">
                <a16:creationId xmlns:a16="http://schemas.microsoft.com/office/drawing/2014/main" id="{AB553247-9DEB-24E0-4F82-BE68402DE382}"/>
              </a:ext>
            </a:extLst>
          </p:cNvPr>
          <p:cNvPicPr>
            <a:picLocks noChangeAspect="1"/>
          </p:cNvPicPr>
          <p:nvPr/>
        </p:nvPicPr>
        <p:blipFill>
          <a:blip r:embed="rId2"/>
          <a:stretch>
            <a:fillRect/>
          </a:stretch>
        </p:blipFill>
        <p:spPr>
          <a:xfrm>
            <a:off x="5061264" y="1134794"/>
            <a:ext cx="4546561" cy="3544623"/>
          </a:xfrm>
          <a:prstGeom prst="rect">
            <a:avLst/>
          </a:prstGeom>
        </p:spPr>
      </p:pic>
    </p:spTree>
    <p:extLst>
      <p:ext uri="{BB962C8B-B14F-4D97-AF65-F5344CB8AC3E}">
        <p14:creationId xmlns:p14="http://schemas.microsoft.com/office/powerpoint/2010/main" val="20623927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9FEE7-6E73-4CB1-102B-2D7D086F6B1A}"/>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77</a:t>
            </a:fld>
            <a:endParaRPr lang="en-US" spc="-5" dirty="0"/>
          </a:p>
        </p:txBody>
      </p:sp>
      <p:pic>
        <p:nvPicPr>
          <p:cNvPr id="6" name="Picture 5">
            <a:extLst>
              <a:ext uri="{FF2B5EF4-FFF2-40B4-BE49-F238E27FC236}">
                <a16:creationId xmlns:a16="http://schemas.microsoft.com/office/drawing/2014/main" id="{B54DA6FD-75C0-2BF5-0DCE-19B54B833F42}"/>
              </a:ext>
            </a:extLst>
          </p:cNvPr>
          <p:cNvPicPr>
            <a:picLocks noChangeAspect="1"/>
          </p:cNvPicPr>
          <p:nvPr/>
        </p:nvPicPr>
        <p:blipFill rotWithShape="1">
          <a:blip r:embed="rId2"/>
          <a:srcRect t="19835"/>
          <a:stretch/>
        </p:blipFill>
        <p:spPr>
          <a:xfrm>
            <a:off x="1222405" y="1541720"/>
            <a:ext cx="7910623" cy="4093535"/>
          </a:xfrm>
          <a:prstGeom prst="rect">
            <a:avLst/>
          </a:prstGeom>
        </p:spPr>
      </p:pic>
      <p:sp>
        <p:nvSpPr>
          <p:cNvPr id="7" name="TextBox 6">
            <a:extLst>
              <a:ext uri="{FF2B5EF4-FFF2-40B4-BE49-F238E27FC236}">
                <a16:creationId xmlns:a16="http://schemas.microsoft.com/office/drawing/2014/main" id="{1AFAE4E7-D844-E42C-95C1-905AFA52187B}"/>
              </a:ext>
            </a:extLst>
          </p:cNvPr>
          <p:cNvSpPr txBox="1"/>
          <p:nvPr/>
        </p:nvSpPr>
        <p:spPr>
          <a:xfrm>
            <a:off x="2821171" y="127984"/>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98946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78</a:t>
            </a:fld>
            <a:endParaRPr lang="en-US" spc="-5" dirty="0"/>
          </a:p>
        </p:txBody>
      </p:sp>
      <p:sp>
        <p:nvSpPr>
          <p:cNvPr id="3" name="TextBox 2">
            <a:extLst>
              <a:ext uri="{FF2B5EF4-FFF2-40B4-BE49-F238E27FC236}">
                <a16:creationId xmlns:a16="http://schemas.microsoft.com/office/drawing/2014/main" id="{17711187-B9C5-B919-137F-9C77683FCF8B}"/>
              </a:ext>
            </a:extLst>
          </p:cNvPr>
          <p:cNvSpPr txBox="1"/>
          <p:nvPr/>
        </p:nvSpPr>
        <p:spPr>
          <a:xfrm>
            <a:off x="237460" y="883078"/>
            <a:ext cx="9431079" cy="954107"/>
          </a:xfrm>
          <a:prstGeom prst="rect">
            <a:avLst/>
          </a:prstGeom>
          <a:noFill/>
        </p:spPr>
        <p:txBody>
          <a:bodyPr wrap="square">
            <a:spAutoFit/>
          </a:bodyPr>
          <a:lstStyle/>
          <a:p>
            <a:pPr algn="just"/>
            <a:r>
              <a:rPr lang="en-US" sz="2800">
                <a:solidFill>
                  <a:srgbClr val="000000"/>
                </a:solidFill>
              </a:rPr>
              <a:t>Ví dụ: B</a:t>
            </a:r>
            <a:r>
              <a:rPr lang="vi-VN" sz="2800" b="0" i="0">
                <a:solidFill>
                  <a:srgbClr val="000000"/>
                </a:solidFill>
                <a:effectLst/>
              </a:rPr>
              <a:t>iểu đồ trạng thái của lớp thẻ mượn trong chức năng Quản lý mượn</a:t>
            </a:r>
            <a:r>
              <a:rPr lang="en-US" sz="2800" b="0" i="0">
                <a:solidFill>
                  <a:srgbClr val="000000"/>
                </a:solidFill>
                <a:effectLst/>
              </a:rPr>
              <a:t> </a:t>
            </a:r>
            <a:r>
              <a:rPr lang="vi-VN" sz="2800" b="0" i="0">
                <a:solidFill>
                  <a:srgbClr val="000000"/>
                </a:solidFill>
                <a:effectLst/>
              </a:rPr>
              <a:t>sách.</a:t>
            </a:r>
            <a:r>
              <a:rPr lang="vi-VN" sz="2800"/>
              <a:t> </a:t>
            </a:r>
            <a:endParaRPr lang="en-US" sz="2800"/>
          </a:p>
        </p:txBody>
      </p:sp>
      <p:pic>
        <p:nvPicPr>
          <p:cNvPr id="6" name="Picture 5">
            <a:extLst>
              <a:ext uri="{FF2B5EF4-FFF2-40B4-BE49-F238E27FC236}">
                <a16:creationId xmlns:a16="http://schemas.microsoft.com/office/drawing/2014/main" id="{2444A8F6-41C5-C330-E687-A315C15546AB}"/>
              </a:ext>
            </a:extLst>
          </p:cNvPr>
          <p:cNvPicPr>
            <a:picLocks noChangeAspect="1"/>
          </p:cNvPicPr>
          <p:nvPr/>
        </p:nvPicPr>
        <p:blipFill>
          <a:blip r:embed="rId2"/>
          <a:stretch>
            <a:fillRect/>
          </a:stretch>
        </p:blipFill>
        <p:spPr>
          <a:xfrm>
            <a:off x="450722" y="1837185"/>
            <a:ext cx="5759477" cy="2944462"/>
          </a:xfrm>
          <a:prstGeom prst="rect">
            <a:avLst/>
          </a:prstGeom>
        </p:spPr>
      </p:pic>
      <p:sp>
        <p:nvSpPr>
          <p:cNvPr id="8" name="TextBox 7">
            <a:extLst>
              <a:ext uri="{FF2B5EF4-FFF2-40B4-BE49-F238E27FC236}">
                <a16:creationId xmlns:a16="http://schemas.microsoft.com/office/drawing/2014/main" id="{81859BF1-AAA4-DCE4-24F1-4112EEE86E0C}"/>
              </a:ext>
            </a:extLst>
          </p:cNvPr>
          <p:cNvSpPr txBox="1"/>
          <p:nvPr/>
        </p:nvSpPr>
        <p:spPr>
          <a:xfrm>
            <a:off x="1320208" y="4990044"/>
            <a:ext cx="3632791" cy="923330"/>
          </a:xfrm>
          <a:prstGeom prst="rect">
            <a:avLst/>
          </a:prstGeom>
          <a:noFill/>
        </p:spPr>
        <p:txBody>
          <a:bodyPr wrap="square">
            <a:spAutoFit/>
          </a:bodyPr>
          <a:lstStyle/>
          <a:p>
            <a:pPr algn="ctr"/>
            <a:r>
              <a:rPr lang="vi-VN" sz="1800" b="0" i="0">
                <a:solidFill>
                  <a:srgbClr val="000000"/>
                </a:solidFill>
                <a:effectLst/>
                <a:latin typeface="ArialMT"/>
              </a:rPr>
              <a:t>Biểu đồ trạng thái lớp Thẻ mượn - chức năng mượn sách</a:t>
            </a:r>
            <a:r>
              <a:rPr lang="vi-VN"/>
              <a:t> </a:t>
            </a:r>
            <a:br>
              <a:rPr lang="vi-VN"/>
            </a:br>
            <a:endParaRPr lang="en-US"/>
          </a:p>
        </p:txBody>
      </p:sp>
      <p:pic>
        <p:nvPicPr>
          <p:cNvPr id="10" name="Picture 9">
            <a:extLst>
              <a:ext uri="{FF2B5EF4-FFF2-40B4-BE49-F238E27FC236}">
                <a16:creationId xmlns:a16="http://schemas.microsoft.com/office/drawing/2014/main" id="{25F83E80-A941-15B0-CA92-F2DB6B1567C3}"/>
              </a:ext>
            </a:extLst>
          </p:cNvPr>
          <p:cNvPicPr>
            <a:picLocks noChangeAspect="1"/>
          </p:cNvPicPr>
          <p:nvPr/>
        </p:nvPicPr>
        <p:blipFill>
          <a:blip r:embed="rId3"/>
          <a:stretch>
            <a:fillRect/>
          </a:stretch>
        </p:blipFill>
        <p:spPr>
          <a:xfrm>
            <a:off x="6501019" y="1536141"/>
            <a:ext cx="3167519" cy="1993868"/>
          </a:xfrm>
          <a:prstGeom prst="rect">
            <a:avLst/>
          </a:prstGeom>
        </p:spPr>
      </p:pic>
      <p:sp>
        <p:nvSpPr>
          <p:cNvPr id="12" name="TextBox 11">
            <a:extLst>
              <a:ext uri="{FF2B5EF4-FFF2-40B4-BE49-F238E27FC236}">
                <a16:creationId xmlns:a16="http://schemas.microsoft.com/office/drawing/2014/main" id="{E614930F-40F2-0418-02D8-FAC19C3ABCDA}"/>
              </a:ext>
            </a:extLst>
          </p:cNvPr>
          <p:cNvSpPr txBox="1"/>
          <p:nvPr/>
        </p:nvSpPr>
        <p:spPr>
          <a:xfrm>
            <a:off x="6836734" y="4043066"/>
            <a:ext cx="2724869" cy="923330"/>
          </a:xfrm>
          <a:prstGeom prst="rect">
            <a:avLst/>
          </a:prstGeom>
          <a:noFill/>
        </p:spPr>
        <p:txBody>
          <a:bodyPr wrap="square">
            <a:spAutoFit/>
          </a:bodyPr>
          <a:lstStyle/>
          <a:p>
            <a:pPr algn="ctr"/>
            <a:r>
              <a:rPr lang="vi-VN" sz="1800" b="0" i="0">
                <a:solidFill>
                  <a:srgbClr val="000000"/>
                </a:solidFill>
                <a:effectLst/>
                <a:latin typeface="ArialMT"/>
              </a:rPr>
              <a:t>Biểu đồ trạng thái lớp Thẻ mượn - chức năng trả sách</a:t>
            </a:r>
            <a:r>
              <a:rPr lang="vi-VN"/>
              <a:t> </a:t>
            </a:r>
            <a:endParaRPr lang="en-US"/>
          </a:p>
        </p:txBody>
      </p:sp>
      <p:sp>
        <p:nvSpPr>
          <p:cNvPr id="13" name="TextBox 12">
            <a:extLst>
              <a:ext uri="{FF2B5EF4-FFF2-40B4-BE49-F238E27FC236}">
                <a16:creationId xmlns:a16="http://schemas.microsoft.com/office/drawing/2014/main" id="{9067EC5C-BBAD-6B7C-6500-5C99CF112B6D}"/>
              </a:ext>
            </a:extLst>
          </p:cNvPr>
          <p:cNvSpPr txBox="1"/>
          <p:nvPr/>
        </p:nvSpPr>
        <p:spPr>
          <a:xfrm>
            <a:off x="2821171" y="127984"/>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449000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79</a:t>
            </a:fld>
            <a:endParaRPr lang="en-US" spc="-5" dirty="0"/>
          </a:p>
        </p:txBody>
      </p:sp>
      <p:sp>
        <p:nvSpPr>
          <p:cNvPr id="3" name="TextBox 2">
            <a:extLst>
              <a:ext uri="{FF2B5EF4-FFF2-40B4-BE49-F238E27FC236}">
                <a16:creationId xmlns:a16="http://schemas.microsoft.com/office/drawing/2014/main" id="{8CD6E943-6A75-F450-95E0-9256C86BCB90}"/>
              </a:ext>
            </a:extLst>
          </p:cNvPr>
          <p:cNvSpPr txBox="1"/>
          <p:nvPr/>
        </p:nvSpPr>
        <p:spPr>
          <a:xfrm>
            <a:off x="1424762" y="127591"/>
            <a:ext cx="3370521" cy="584775"/>
          </a:xfrm>
          <a:prstGeom prst="rect">
            <a:avLst/>
          </a:prstGeom>
          <a:noFill/>
        </p:spPr>
        <p:txBody>
          <a:bodyPr wrap="square">
            <a:spAutoFit/>
          </a:bodyPr>
          <a:lstStyle/>
          <a:p>
            <a:pPr algn="ctr"/>
            <a:r>
              <a:rPr lang="en-US" sz="3200" b="1" i="0">
                <a:solidFill>
                  <a:schemeClr val="bg1"/>
                </a:solidFill>
                <a:effectLst/>
                <a:latin typeface="Arial" panose="020B0604020202020204" pitchFamily="34" charset="0"/>
                <a:cs typeface="Arial" panose="020B0604020202020204" pitchFamily="34" charset="0"/>
              </a:rPr>
              <a:t>PHA THIẾT KẾ</a:t>
            </a:r>
            <a:r>
              <a:rPr lang="en-US" sz="3200">
                <a:solidFill>
                  <a:schemeClr val="bg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DEE8417-75C2-A8A2-8221-F2FA00933313}"/>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
        <p:nvSpPr>
          <p:cNvPr id="7" name="TextBox 6">
            <a:extLst>
              <a:ext uri="{FF2B5EF4-FFF2-40B4-BE49-F238E27FC236}">
                <a16:creationId xmlns:a16="http://schemas.microsoft.com/office/drawing/2014/main" id="{6F999AA1-5D9C-F9E6-AACE-23424A96FAAF}"/>
              </a:ext>
            </a:extLst>
          </p:cNvPr>
          <p:cNvSpPr txBox="1"/>
          <p:nvPr/>
        </p:nvSpPr>
        <p:spPr>
          <a:xfrm>
            <a:off x="226825" y="1137684"/>
            <a:ext cx="9452350" cy="2985433"/>
          </a:xfrm>
          <a:prstGeom prst="rect">
            <a:avLst/>
          </a:prstGeom>
          <a:noFill/>
        </p:spPr>
        <p:txBody>
          <a:bodyPr wrap="square" rtlCol="0">
            <a:spAutoFit/>
          </a:bodyPr>
          <a:lstStyle/>
          <a:p>
            <a:pPr algn="just">
              <a:spcBef>
                <a:spcPts val="600"/>
              </a:spcBef>
              <a:spcAft>
                <a:spcPts val="600"/>
              </a:spcAft>
            </a:pPr>
            <a:r>
              <a:rPr lang="vi-VN" sz="2400" b="0" i="1">
                <a:solidFill>
                  <a:srgbClr val="FF0000"/>
                </a:solidFill>
                <a:effectLst/>
              </a:rPr>
              <a:t>Các biểu đồ tương tác </a:t>
            </a:r>
            <a:r>
              <a:rPr lang="vi-VN" sz="2400" b="0" i="0">
                <a:solidFill>
                  <a:srgbClr val="000000"/>
                </a:solidFill>
                <a:effectLst/>
              </a:rPr>
              <a:t>biểu diễn mối liên hệ giữa các đối tượng trong hệ thống và</a:t>
            </a:r>
            <a:r>
              <a:rPr lang="en-US" sz="2400" b="0" i="0">
                <a:solidFill>
                  <a:srgbClr val="000000"/>
                </a:solidFill>
                <a:effectLst/>
              </a:rPr>
              <a:t> </a:t>
            </a:r>
            <a:r>
              <a:rPr lang="vi-VN" sz="2400" b="0" i="0">
                <a:solidFill>
                  <a:srgbClr val="000000"/>
                </a:solidFill>
                <a:effectLst/>
              </a:rPr>
              <a:t>giữa các đối tượng với các tác nhân bên ngoài.</a:t>
            </a:r>
            <a:r>
              <a:rPr lang="en-US" sz="2400" b="0" i="0">
                <a:solidFill>
                  <a:srgbClr val="000000"/>
                </a:solidFill>
                <a:effectLst/>
              </a:rPr>
              <a:t> </a:t>
            </a:r>
            <a:r>
              <a:rPr lang="vi-VN" sz="2400" b="0" i="0">
                <a:solidFill>
                  <a:srgbClr val="000000"/>
                </a:solidFill>
                <a:effectLst/>
              </a:rPr>
              <a:t>Có hai loại biểu đồ tương tác: </a:t>
            </a:r>
            <a:r>
              <a:rPr lang="vi-VN" sz="2400" b="0" i="0">
                <a:solidFill>
                  <a:srgbClr val="FF0000"/>
                </a:solidFill>
                <a:effectLst/>
              </a:rPr>
              <a:t>Biểu</a:t>
            </a:r>
            <a:r>
              <a:rPr lang="en-US" sz="2400" b="0" i="0">
                <a:solidFill>
                  <a:srgbClr val="FF0000"/>
                </a:solidFill>
                <a:effectLst/>
              </a:rPr>
              <a:t> </a:t>
            </a:r>
            <a:r>
              <a:rPr lang="vi-VN" sz="2400" b="0" i="0">
                <a:solidFill>
                  <a:srgbClr val="FF0000"/>
                </a:solidFill>
                <a:effectLst/>
              </a:rPr>
              <a:t>đồ tuần tự </a:t>
            </a:r>
            <a:r>
              <a:rPr lang="vi-VN" sz="2400" b="0" i="0">
                <a:solidFill>
                  <a:srgbClr val="000000"/>
                </a:solidFill>
                <a:effectLst/>
              </a:rPr>
              <a:t>và </a:t>
            </a:r>
            <a:r>
              <a:rPr lang="vi-VN" sz="2400" b="0" i="0">
                <a:solidFill>
                  <a:srgbClr val="FF0000"/>
                </a:solidFill>
                <a:effectLst/>
              </a:rPr>
              <a:t>biểu đồ cộng tác</a:t>
            </a:r>
            <a:r>
              <a:rPr lang="vi-VN" sz="2400" b="0" i="0">
                <a:solidFill>
                  <a:srgbClr val="000000"/>
                </a:solidFill>
                <a:effectLst/>
              </a:rPr>
              <a:t>.</a:t>
            </a:r>
            <a:endParaRPr lang="en-US" sz="2400" b="0" i="0">
              <a:solidFill>
                <a:srgbClr val="000000"/>
              </a:solidFill>
              <a:effectLst/>
            </a:endParaRPr>
          </a:p>
          <a:p>
            <a:pPr marL="457200" indent="-457200" algn="just">
              <a:spcBef>
                <a:spcPts val="600"/>
              </a:spcBef>
              <a:spcAft>
                <a:spcPts val="600"/>
              </a:spcAft>
              <a:buAutoNum type="alphaLcParenR"/>
            </a:pPr>
            <a:r>
              <a:rPr lang="vi-VN" sz="2400" b="1" i="1">
                <a:solidFill>
                  <a:srgbClr val="000000"/>
                </a:solidFill>
                <a:effectLst/>
              </a:rPr>
              <a:t>Ý nghĩa</a:t>
            </a:r>
            <a:endParaRPr lang="en-US" sz="2400" b="1" i="1">
              <a:solidFill>
                <a:srgbClr val="000000"/>
              </a:solidFill>
            </a:endParaRPr>
          </a:p>
          <a:p>
            <a:pPr algn="just">
              <a:spcBef>
                <a:spcPts val="600"/>
              </a:spcBef>
              <a:spcAft>
                <a:spcPts val="600"/>
              </a:spcAft>
            </a:pPr>
            <a:r>
              <a:rPr lang="vi-VN" sz="2400" b="1" i="1">
                <a:solidFill>
                  <a:srgbClr val="000000"/>
                </a:solidFill>
                <a:effectLst/>
              </a:rPr>
              <a:t>Biểu đồ tuần tự: </a:t>
            </a:r>
            <a:r>
              <a:rPr lang="vi-VN" sz="2400" b="0" i="0">
                <a:solidFill>
                  <a:srgbClr val="000000"/>
                </a:solidFill>
                <a:effectLst/>
              </a:rPr>
              <a:t>Biểu diễn mối quan hệ giữa các đối tượng, giữa các đối tượng</a:t>
            </a:r>
            <a:r>
              <a:rPr lang="en-US" sz="2400" b="0" i="0">
                <a:solidFill>
                  <a:srgbClr val="000000"/>
                </a:solidFill>
                <a:effectLst/>
              </a:rPr>
              <a:t> </a:t>
            </a:r>
            <a:r>
              <a:rPr lang="vi-VN" sz="2400" b="0" i="0">
                <a:solidFill>
                  <a:srgbClr val="000000"/>
                </a:solidFill>
                <a:effectLst/>
              </a:rPr>
              <a:t>và tác nhân theo thứ tự thời gian. Biểu đồ tuần tự nhấn mạnh thứ tự thực hiện của</a:t>
            </a:r>
            <a:r>
              <a:rPr lang="en-US" sz="2400" b="0" i="0">
                <a:solidFill>
                  <a:srgbClr val="000000"/>
                </a:solidFill>
                <a:effectLst/>
              </a:rPr>
              <a:t> </a:t>
            </a:r>
            <a:r>
              <a:rPr lang="vi-VN" sz="2400" b="0" i="0">
                <a:solidFill>
                  <a:srgbClr val="000000"/>
                </a:solidFill>
                <a:effectLst/>
              </a:rPr>
              <a:t>các tương tác.</a:t>
            </a:r>
            <a:r>
              <a:rPr lang="vi-VN" sz="2400"/>
              <a:t> </a:t>
            </a:r>
            <a:endParaRPr lang="en-US" sz="2400"/>
          </a:p>
        </p:txBody>
      </p:sp>
    </p:spTree>
    <p:extLst>
      <p:ext uri="{BB962C8B-B14F-4D97-AF65-F5344CB8AC3E}">
        <p14:creationId xmlns:p14="http://schemas.microsoft.com/office/powerpoint/2010/main" val="3609172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28011"/>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393406" y="1306598"/>
            <a:ext cx="9101468" cy="3903355"/>
          </a:xfrm>
        </p:spPr>
        <p:txBody>
          <a:bodyPr/>
          <a:lstStyle/>
          <a:p>
            <a:pPr marL="0" indent="0">
              <a:lnSpc>
                <a:spcPct val="130000"/>
              </a:lnSpc>
              <a:buNone/>
              <a:defRPr/>
            </a:pPr>
            <a:r>
              <a:rPr lang="en-US" altLang="en-US" sz="2800"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marL="347663" indent="-347663">
              <a:lnSpc>
                <a:spcPct val="114000"/>
              </a:lnSpc>
              <a:buFont typeface="Wingdings" panose="05000000000000000000" pitchFamily="2" charset="2"/>
              <a:buChar char="v"/>
              <a:defRPr/>
            </a:pP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nay, </a:t>
            </a:r>
            <a:r>
              <a:rPr lang="en-US" sz="2400" b="1" dirty="0">
                <a:latin typeface="Times New Roman" pitchFamily="18" charset="0"/>
                <a:cs typeface="Times New Roman" pitchFamily="18" charset="0"/>
              </a:rPr>
              <a:t>UML</a:t>
            </a:r>
            <a:r>
              <a:rPr lang="en-US" sz="2400" b="0" dirty="0">
                <a:latin typeface="Times New Roman" pitchFamily="18" charset="0"/>
                <a:cs typeface="Times New Roman" pitchFamily="18" charset="0"/>
              </a:rPr>
              <a:t> (</a:t>
            </a:r>
            <a:r>
              <a:rPr lang="en-US" sz="2400" b="0" i="1" dirty="0">
                <a:latin typeface="Times New Roman" pitchFamily="18" charset="0"/>
                <a:cs typeface="Times New Roman" pitchFamily="18" charset="0"/>
              </a:rPr>
              <a:t>Unified Modeling Language - </a:t>
            </a:r>
            <a:r>
              <a:rPr lang="en-US" sz="2400" b="0" i="1" dirty="0" err="1">
                <a:latin typeface="Times New Roman" pitchFamily="18" charset="0"/>
                <a:cs typeface="Times New Roman" pitchFamily="18" charset="0"/>
              </a:rPr>
              <a:t>ngôn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ngữ</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mô</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hình</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hoá</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thống</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nhất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phương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pháp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hướng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đối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tiên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tiến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sử</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dụng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rộng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rãi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nhất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nay </a:t>
            </a:r>
            <a:r>
              <a:rPr lang="en-US" sz="2400" b="0" dirty="0" err="1">
                <a:latin typeface="Times New Roman" pitchFamily="18" charset="0"/>
                <a:cs typeface="Times New Roman" pitchFamily="18" charset="0"/>
              </a:rPr>
              <a:t>trên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giới</a:t>
            </a:r>
            <a:r>
              <a:rPr lang="en-US" sz="2400" b="0" dirty="0">
                <a:latin typeface="Times New Roman" pitchFamily="18" charset="0"/>
                <a:cs typeface="Times New Roman" pitchFamily="18" charset="0"/>
              </a:rPr>
              <a:t>.</a:t>
            </a:r>
            <a:endParaRPr lang="vi-VN" sz="2400" b="0" dirty="0">
              <a:latin typeface="Times New Roman" pitchFamily="18" charset="0"/>
              <a:cs typeface="Times New Roman" pitchFamily="18" charset="0"/>
            </a:endParaRPr>
          </a:p>
          <a:p>
            <a:pPr marL="347663" indent="-347663" algn="just">
              <a:lnSpc>
                <a:spcPct val="114000"/>
              </a:lnSpc>
              <a:buFont typeface="Wingdings" panose="05000000000000000000" pitchFamily="2" charset="2"/>
              <a:buChar char="v"/>
              <a:defRPr/>
            </a:pPr>
            <a:r>
              <a:rPr lang="en-US" sz="2400" b="1" dirty="0">
                <a:latin typeface="Times New Roman" pitchFamily="18" charset="0"/>
                <a:cs typeface="Times New Roman" pitchFamily="18" charset="0"/>
              </a:rPr>
              <a:t>UML</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giúp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phát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triển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phần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mềm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mô</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ý </a:t>
            </a:r>
            <a:r>
              <a:rPr lang="en-US" sz="2400" b="0" dirty="0" err="1">
                <a:latin typeface="Times New Roman" pitchFamily="18" charset="0"/>
                <a:cs typeface="Times New Roman" pitchFamily="18" charset="0"/>
              </a:rPr>
              <a:t>tưởng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tường</a:t>
            </a:r>
            <a:r>
              <a:rPr lang="en-US" sz="2400" b="0" dirty="0">
                <a:latin typeface="Times New Roman" pitchFamily="18" charset="0"/>
                <a:cs typeface="Times New Roman" pitchFamily="18" charset="0"/>
              </a:rPr>
              <a:t> minh, </a:t>
            </a:r>
            <a:r>
              <a:rPr lang="en-US" sz="2400" b="0" dirty="0" err="1">
                <a:latin typeface="Times New Roman" pitchFamily="18" charset="0"/>
                <a:cs typeface="Times New Roman" pitchFamily="18" charset="0"/>
              </a:rPr>
              <a:t>dễ</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dàng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đọc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mô</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hình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do </a:t>
            </a:r>
            <a:r>
              <a:rPr lang="en-US" sz="2400" b="0" dirty="0" err="1">
                <a:latin typeface="Times New Roman" pitchFamily="18" charset="0"/>
                <a:cs typeface="Times New Roman" pitchFamily="18" charset="0"/>
              </a:rPr>
              <a:t>người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những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cấu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trúc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việc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nắm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bắt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thông</a:t>
            </a:r>
            <a:r>
              <a:rPr lang="en-US" sz="2400" b="0" dirty="0">
                <a:latin typeface="Times New Roman" pitchFamily="18" charset="0"/>
                <a:cs typeface="Times New Roman" pitchFamily="18" charset="0"/>
              </a:rPr>
              <a:t> qua </a:t>
            </a:r>
            <a:r>
              <a:rPr lang="en-US" sz="2400" b="0" dirty="0" err="1">
                <a:latin typeface="Times New Roman" pitchFamily="18" charset="0"/>
                <a:cs typeface="Times New Roman" pitchFamily="18" charset="0"/>
              </a:rPr>
              <a:t>đọc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lệnh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khó</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khăn</a:t>
            </a:r>
            <a:r>
              <a:rPr lang="en-US" sz="2400" b="0" dirty="0">
                <a:latin typeface="Times New Roman" pitchFamily="18" charset="0"/>
                <a:cs typeface="Times New Roman" pitchFamily="18" charset="0"/>
              </a:rPr>
              <a:t> nay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thể</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trực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quan</a:t>
            </a:r>
            <a:r>
              <a:rPr lang="en-US" sz="2400" b="0" dirty="0">
                <a:latin typeface="Times New Roman" pitchFamily="18" charset="0"/>
                <a:cs typeface="Times New Roman"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8</a:t>
            </a:fld>
            <a:endParaRPr lang="en-US">
              <a:solidFill>
                <a:srgbClr val="000066"/>
              </a:solidFill>
            </a:endParaRPr>
          </a:p>
        </p:txBody>
      </p:sp>
    </p:spTree>
    <p:extLst>
      <p:ext uri="{BB962C8B-B14F-4D97-AF65-F5344CB8AC3E}">
        <p14:creationId xmlns:p14="http://schemas.microsoft.com/office/powerpoint/2010/main" val="38935032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80</a:t>
            </a:fld>
            <a:endParaRPr lang="en-US" spc="-5" dirty="0"/>
          </a:p>
        </p:txBody>
      </p:sp>
      <p:sp>
        <p:nvSpPr>
          <p:cNvPr id="2" name="TextBox 1">
            <a:extLst>
              <a:ext uri="{FF2B5EF4-FFF2-40B4-BE49-F238E27FC236}">
                <a16:creationId xmlns:a16="http://schemas.microsoft.com/office/drawing/2014/main" id="{BDA25F0A-7A16-4A5B-0E54-67163F0758B3}"/>
              </a:ext>
            </a:extLst>
          </p:cNvPr>
          <p:cNvSpPr txBox="1"/>
          <p:nvPr/>
        </p:nvSpPr>
        <p:spPr>
          <a:xfrm>
            <a:off x="242776" y="768447"/>
            <a:ext cx="9420448" cy="5724644"/>
          </a:xfrm>
          <a:prstGeom prst="rect">
            <a:avLst/>
          </a:prstGeom>
          <a:noFill/>
        </p:spPr>
        <p:txBody>
          <a:bodyPr wrap="square" rtlCol="0">
            <a:spAutoFit/>
          </a:bodyPr>
          <a:lstStyle/>
          <a:p>
            <a:pPr algn="just">
              <a:spcBef>
                <a:spcPts val="600"/>
              </a:spcBef>
              <a:spcAft>
                <a:spcPts val="600"/>
              </a:spcAft>
            </a:pPr>
            <a:r>
              <a:rPr lang="vi-VN" b="1" i="1">
                <a:solidFill>
                  <a:srgbClr val="000000"/>
                </a:solidFill>
                <a:effectLst/>
              </a:rPr>
              <a:t>b) Tập ký hiệu UML cho biểu đồ tuần tự</a:t>
            </a:r>
            <a:endParaRPr lang="en-US" b="1" i="1">
              <a:solidFill>
                <a:srgbClr val="000000"/>
              </a:solidFill>
              <a:effectLst/>
            </a:endParaRPr>
          </a:p>
          <a:p>
            <a:pPr algn="just">
              <a:spcBef>
                <a:spcPts val="600"/>
              </a:spcBef>
              <a:spcAft>
                <a:spcPts val="600"/>
              </a:spcAft>
            </a:pPr>
            <a:r>
              <a:rPr lang="vi-VN" b="0" i="0">
                <a:solidFill>
                  <a:srgbClr val="000000"/>
                </a:solidFill>
                <a:effectLst/>
              </a:rPr>
              <a:t>Các thành phần cơ bản của một biểu đồ tuần tự là:</a:t>
            </a:r>
            <a:endParaRPr lang="en-US" b="0" i="0">
              <a:solidFill>
                <a:srgbClr val="000000"/>
              </a:solidFill>
              <a:effectLst/>
            </a:endParaRPr>
          </a:p>
          <a:p>
            <a:pPr algn="just">
              <a:spcBef>
                <a:spcPts val="600"/>
              </a:spcBef>
              <a:spcAft>
                <a:spcPts val="600"/>
              </a:spcAft>
            </a:pPr>
            <a:r>
              <a:rPr lang="vi-VN" b="0" i="0">
                <a:solidFill>
                  <a:srgbClr val="000000"/>
                </a:solidFill>
                <a:effectLst/>
              </a:rPr>
              <a:t>- </a:t>
            </a:r>
            <a:r>
              <a:rPr lang="vi-VN" b="0" i="1">
                <a:solidFill>
                  <a:srgbClr val="3333CC"/>
                </a:solidFill>
                <a:effectLst/>
              </a:rPr>
              <a:t>Các đối tượng (object): </a:t>
            </a:r>
            <a:r>
              <a:rPr lang="vi-VN" b="0" i="0">
                <a:solidFill>
                  <a:srgbClr val="000000"/>
                </a:solidFill>
                <a:effectLst/>
              </a:rPr>
              <a:t>được biểu diễn bởi các hình chữ nhật, bên trong là</a:t>
            </a:r>
            <a:r>
              <a:rPr lang="en-US" b="0" i="0">
                <a:solidFill>
                  <a:srgbClr val="000000"/>
                </a:solidFill>
                <a:effectLst/>
              </a:rPr>
              <a:t> </a:t>
            </a:r>
            <a:r>
              <a:rPr lang="vi-VN" b="0" i="0">
                <a:solidFill>
                  <a:srgbClr val="000000"/>
                </a:solidFill>
                <a:effectLst/>
              </a:rPr>
              <a:t>tên của đối tượng. Cách viết chung của đối tượng là: </a:t>
            </a:r>
            <a:r>
              <a:rPr lang="vi-VN" b="0" i="1">
                <a:solidFill>
                  <a:srgbClr val="3333CC"/>
                </a:solidFill>
                <a:effectLst/>
              </a:rPr>
              <a:t>tên đối tượng</a:t>
            </a:r>
            <a:r>
              <a:rPr lang="vi-VN" b="0" i="1">
                <a:solidFill>
                  <a:srgbClr val="000000"/>
                </a:solidFill>
                <a:effectLst/>
              </a:rPr>
              <a:t>: tên lớp</a:t>
            </a:r>
            <a:r>
              <a:rPr lang="vi-VN" b="0" i="0">
                <a:solidFill>
                  <a:srgbClr val="000000"/>
                </a:solidFill>
                <a:effectLst/>
              </a:rPr>
              <a:t>.</a:t>
            </a:r>
            <a:r>
              <a:rPr lang="en-US" b="0" i="0">
                <a:solidFill>
                  <a:srgbClr val="000000"/>
                </a:solidFill>
                <a:effectLst/>
              </a:rPr>
              <a:t> </a:t>
            </a:r>
            <a:r>
              <a:rPr lang="vi-VN" b="0" i="0">
                <a:solidFill>
                  <a:srgbClr val="000000"/>
                </a:solidFill>
                <a:effectLst/>
              </a:rPr>
              <a:t>Nếu chỉ viết</a:t>
            </a:r>
            <a:r>
              <a:rPr lang="vi-VN" b="0" i="1">
                <a:solidFill>
                  <a:srgbClr val="000000"/>
                </a:solidFill>
                <a:effectLst/>
              </a:rPr>
              <a:t>:</a:t>
            </a:r>
            <a:r>
              <a:rPr lang="en-US" b="0" i="1">
                <a:solidFill>
                  <a:srgbClr val="000000"/>
                </a:solidFill>
                <a:effectLst/>
              </a:rPr>
              <a:t> </a:t>
            </a:r>
            <a:r>
              <a:rPr lang="vi-VN" b="0" i="1">
                <a:solidFill>
                  <a:srgbClr val="000000"/>
                </a:solidFill>
                <a:effectLst/>
              </a:rPr>
              <a:t>tên_lớp </a:t>
            </a:r>
            <a:r>
              <a:rPr lang="vi-VN" b="0" i="0">
                <a:solidFill>
                  <a:srgbClr val="000000"/>
                </a:solidFill>
                <a:effectLst/>
              </a:rPr>
              <a:t>thì có nghĩa là bất cứ đối tượng nào của lớp tương</a:t>
            </a:r>
            <a:r>
              <a:rPr lang="en-US" b="0" i="0">
                <a:solidFill>
                  <a:srgbClr val="000000"/>
                </a:solidFill>
                <a:effectLst/>
              </a:rPr>
              <a:t> </a:t>
            </a:r>
            <a:r>
              <a:rPr lang="vi-VN" b="0" i="0">
                <a:solidFill>
                  <a:srgbClr val="000000"/>
                </a:solidFill>
                <a:effectLst/>
              </a:rPr>
              <a:t>ứng đó. Trong biểu đồ tuần tự, không phải các đối tượng đều xuất hiện ở</a:t>
            </a:r>
            <a:r>
              <a:rPr lang="en-US" b="0" i="0">
                <a:solidFill>
                  <a:srgbClr val="000000"/>
                </a:solidFill>
                <a:effectLst/>
              </a:rPr>
              <a:t> </a:t>
            </a:r>
            <a:r>
              <a:rPr lang="vi-VN" b="0" i="0">
                <a:solidFill>
                  <a:srgbClr val="000000"/>
                </a:solidFill>
                <a:effectLst/>
              </a:rPr>
              <a:t>trên cùng của biểu đồ mà chúng chỉ xuất</a:t>
            </a:r>
            <a:r>
              <a:rPr lang="en-US" b="0" i="0">
                <a:solidFill>
                  <a:srgbClr val="000000"/>
                </a:solidFill>
                <a:effectLst/>
              </a:rPr>
              <a:t> </a:t>
            </a:r>
            <a:r>
              <a:rPr lang="vi-VN" b="0" i="0">
                <a:solidFill>
                  <a:srgbClr val="000000"/>
                </a:solidFill>
                <a:effectLst/>
              </a:rPr>
              <a:t>hiện (về mặt thời gian) khi thực sự</a:t>
            </a:r>
            <a:r>
              <a:rPr lang="en-US" b="0" i="0">
                <a:solidFill>
                  <a:srgbClr val="000000"/>
                </a:solidFill>
                <a:effectLst/>
              </a:rPr>
              <a:t> </a:t>
            </a:r>
            <a:r>
              <a:rPr lang="vi-VN" b="0" i="0">
                <a:solidFill>
                  <a:srgbClr val="000000"/>
                </a:solidFill>
                <a:effectLst/>
              </a:rPr>
              <a:t>tham gia vào tương tác.</a:t>
            </a:r>
            <a:endParaRPr lang="en-US" b="0" i="0">
              <a:solidFill>
                <a:srgbClr val="000000"/>
              </a:solidFill>
              <a:effectLst/>
            </a:endParaRPr>
          </a:p>
          <a:p>
            <a:pPr algn="just">
              <a:spcBef>
                <a:spcPts val="600"/>
              </a:spcBef>
              <a:spcAft>
                <a:spcPts val="600"/>
              </a:spcAft>
            </a:pPr>
            <a:r>
              <a:rPr lang="vi-VN" b="0" i="0">
                <a:solidFill>
                  <a:srgbClr val="000000"/>
                </a:solidFill>
                <a:effectLst/>
              </a:rPr>
              <a:t>- </a:t>
            </a:r>
            <a:r>
              <a:rPr lang="vi-VN" b="0" i="1">
                <a:solidFill>
                  <a:srgbClr val="3333CC"/>
                </a:solidFill>
                <a:effectLst/>
              </a:rPr>
              <a:t>Các message: </a:t>
            </a:r>
            <a:r>
              <a:rPr lang="vi-VN" b="0" i="0">
                <a:solidFill>
                  <a:srgbClr val="000000"/>
                </a:solidFill>
                <a:effectLst/>
              </a:rPr>
              <a:t>được biểu diễn bằng các mũi tên hướng từ đối tượng gửi</a:t>
            </a:r>
            <a:r>
              <a:rPr lang="en-US" b="0" i="0">
                <a:solidFill>
                  <a:srgbClr val="000000"/>
                </a:solidFill>
                <a:effectLst/>
              </a:rPr>
              <a:t> </a:t>
            </a:r>
            <a:r>
              <a:rPr lang="vi-VN" b="0" i="0">
                <a:solidFill>
                  <a:srgbClr val="000000"/>
                </a:solidFill>
                <a:effectLst/>
              </a:rPr>
              <a:t>sang đối tượng nhận. Tên các message có thể biểu diễn dưới dạng phi hình</a:t>
            </a:r>
            <a:r>
              <a:rPr lang="en-US" b="0" i="0">
                <a:solidFill>
                  <a:srgbClr val="000000"/>
                </a:solidFill>
                <a:effectLst/>
              </a:rPr>
              <a:t> </a:t>
            </a:r>
            <a:r>
              <a:rPr lang="vi-VN" b="0" i="0">
                <a:solidFill>
                  <a:srgbClr val="000000"/>
                </a:solidFill>
                <a:effectLst/>
              </a:rPr>
              <a:t>thức (như các thông tin trong kịch bản) hoặc dưới dạng hình thức (với dạng</a:t>
            </a:r>
            <a:r>
              <a:rPr lang="en-US" b="0" i="0">
                <a:solidFill>
                  <a:srgbClr val="000000"/>
                </a:solidFill>
                <a:effectLst/>
              </a:rPr>
              <a:t> </a:t>
            </a:r>
            <a:r>
              <a:rPr lang="vi-VN" b="0" i="0">
                <a:solidFill>
                  <a:srgbClr val="000000"/>
                </a:solidFill>
                <a:effectLst/>
              </a:rPr>
              <a:t>giống như các phương thức). Biểu</a:t>
            </a:r>
            <a:r>
              <a:rPr lang="en-US" b="0" i="0">
                <a:solidFill>
                  <a:srgbClr val="000000"/>
                </a:solidFill>
                <a:effectLst/>
              </a:rPr>
              <a:t> </a:t>
            </a:r>
            <a:r>
              <a:rPr lang="vi-VN" b="0" i="0">
                <a:solidFill>
                  <a:srgbClr val="000000"/>
                </a:solidFill>
                <a:effectLst/>
              </a:rPr>
              <a:t>đồ tuần tự cho phép có các message từ</a:t>
            </a:r>
            <a:r>
              <a:rPr lang="en-US" b="0" i="0">
                <a:solidFill>
                  <a:srgbClr val="000000"/>
                </a:solidFill>
                <a:effectLst/>
              </a:rPr>
              <a:t> </a:t>
            </a:r>
            <a:r>
              <a:rPr lang="vi-VN" b="0" i="0">
                <a:solidFill>
                  <a:srgbClr val="000000"/>
                </a:solidFill>
                <a:effectLst/>
              </a:rPr>
              <a:t>một đối tượng tới chính bản thân nó.</a:t>
            </a:r>
            <a:endParaRPr lang="en-US" b="0" i="0">
              <a:solidFill>
                <a:srgbClr val="000000"/>
              </a:solidFill>
              <a:effectLst/>
            </a:endParaRPr>
          </a:p>
          <a:p>
            <a:pPr marL="285750" indent="-285750" algn="just">
              <a:spcBef>
                <a:spcPts val="600"/>
              </a:spcBef>
              <a:spcAft>
                <a:spcPts val="600"/>
              </a:spcAft>
              <a:buFontTx/>
              <a:buChar char="-"/>
            </a:pPr>
            <a:r>
              <a:rPr lang="vi-VN" b="0" i="0">
                <a:solidFill>
                  <a:srgbClr val="000000"/>
                </a:solidFill>
                <a:effectLst/>
              </a:rPr>
              <a:t>Trong biểu đồ tuần tự có thể có nhiều loại message khác nhau tuỳ theo mục</a:t>
            </a:r>
            <a:r>
              <a:rPr lang="en-US" b="0" i="0">
                <a:solidFill>
                  <a:srgbClr val="000000"/>
                </a:solidFill>
                <a:effectLst/>
              </a:rPr>
              <a:t> </a:t>
            </a:r>
            <a:r>
              <a:rPr lang="vi-VN" b="0" i="0">
                <a:solidFill>
                  <a:srgbClr val="000000"/>
                </a:solidFill>
                <a:effectLst/>
              </a:rPr>
              <a:t>đích sử dụng và tác động của message đến đối tượng.</a:t>
            </a:r>
            <a:endParaRPr lang="en-US">
              <a:solidFill>
                <a:srgbClr val="000000"/>
              </a:solidFill>
            </a:endParaRPr>
          </a:p>
          <a:p>
            <a:pPr marL="285750" indent="-285750" algn="just">
              <a:spcBef>
                <a:spcPts val="600"/>
              </a:spcBef>
              <a:spcAft>
                <a:spcPts val="600"/>
              </a:spcAft>
              <a:buFontTx/>
              <a:buChar char="-"/>
            </a:pPr>
            <a:r>
              <a:rPr lang="vi-VN" i="1">
                <a:solidFill>
                  <a:srgbClr val="000000"/>
                </a:solidFill>
              </a:rPr>
              <a:t>Đường lifeline: </a:t>
            </a:r>
            <a:r>
              <a:rPr lang="vi-VN">
                <a:solidFill>
                  <a:srgbClr val="000000"/>
                </a:solidFill>
              </a:rPr>
              <a:t>là một đường kẻ nối dài phía dưới đối tượng, mô tả quá</a:t>
            </a:r>
            <a:br>
              <a:rPr lang="vi-VN">
                <a:solidFill>
                  <a:srgbClr val="000000"/>
                </a:solidFill>
              </a:rPr>
            </a:br>
            <a:r>
              <a:rPr lang="vi-VN">
                <a:solidFill>
                  <a:srgbClr val="000000"/>
                </a:solidFill>
              </a:rPr>
              <a:t>trình của đối tượng trong tương tác thuộc biểu đồ.</a:t>
            </a:r>
            <a:endParaRPr lang="en-US">
              <a:solidFill>
                <a:srgbClr val="000000"/>
              </a:solidFill>
            </a:endParaRPr>
          </a:p>
          <a:p>
            <a:pPr marL="285750" indent="-285750" algn="just">
              <a:spcBef>
                <a:spcPts val="600"/>
              </a:spcBef>
              <a:spcAft>
                <a:spcPts val="600"/>
              </a:spcAft>
              <a:buFontTx/>
              <a:buChar char="-"/>
            </a:pPr>
            <a:r>
              <a:rPr lang="vi-VN" i="1">
                <a:solidFill>
                  <a:srgbClr val="000000"/>
                </a:solidFill>
              </a:rPr>
              <a:t>Chú thích: </a:t>
            </a:r>
            <a:r>
              <a:rPr lang="vi-VN">
                <a:solidFill>
                  <a:srgbClr val="000000"/>
                </a:solidFill>
              </a:rPr>
              <a:t>biểu đồ tuần tự cũng có thể có chú thích để người đọc dễ dàng</a:t>
            </a:r>
            <a:br>
              <a:rPr lang="vi-VN">
                <a:solidFill>
                  <a:srgbClr val="000000"/>
                </a:solidFill>
              </a:rPr>
            </a:br>
            <a:r>
              <a:rPr lang="vi-VN">
                <a:solidFill>
                  <a:srgbClr val="000000"/>
                </a:solidFill>
              </a:rPr>
              <a:t>hiểu được nội dung của biểu đồ đó </a:t>
            </a:r>
            <a:endParaRPr lang="en-US">
              <a:solidFill>
                <a:srgbClr val="000000"/>
              </a:solidFill>
            </a:endParaRPr>
          </a:p>
        </p:txBody>
      </p:sp>
      <p:sp>
        <p:nvSpPr>
          <p:cNvPr id="5" name="TextBox 4">
            <a:extLst>
              <a:ext uri="{FF2B5EF4-FFF2-40B4-BE49-F238E27FC236}">
                <a16:creationId xmlns:a16="http://schemas.microsoft.com/office/drawing/2014/main" id="{900E845F-E57D-2039-EA57-34E084A14F7E}"/>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028134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81</a:t>
            </a:fld>
            <a:endParaRPr lang="en-US" spc="-5" dirty="0"/>
          </a:p>
        </p:txBody>
      </p:sp>
      <p:pic>
        <p:nvPicPr>
          <p:cNvPr id="3" name="Picture 2">
            <a:extLst>
              <a:ext uri="{FF2B5EF4-FFF2-40B4-BE49-F238E27FC236}">
                <a16:creationId xmlns:a16="http://schemas.microsoft.com/office/drawing/2014/main" id="{8CBA4814-4DC3-0E69-7E12-0F5C4B486A27}"/>
              </a:ext>
            </a:extLst>
          </p:cNvPr>
          <p:cNvPicPr>
            <a:picLocks noChangeAspect="1"/>
          </p:cNvPicPr>
          <p:nvPr/>
        </p:nvPicPr>
        <p:blipFill>
          <a:blip r:embed="rId2"/>
          <a:stretch>
            <a:fillRect/>
          </a:stretch>
        </p:blipFill>
        <p:spPr>
          <a:xfrm>
            <a:off x="1275907" y="1234306"/>
            <a:ext cx="6174377" cy="2090100"/>
          </a:xfrm>
          <a:prstGeom prst="rect">
            <a:avLst/>
          </a:prstGeom>
        </p:spPr>
      </p:pic>
      <p:pic>
        <p:nvPicPr>
          <p:cNvPr id="6" name="Picture 5">
            <a:extLst>
              <a:ext uri="{FF2B5EF4-FFF2-40B4-BE49-F238E27FC236}">
                <a16:creationId xmlns:a16="http://schemas.microsoft.com/office/drawing/2014/main" id="{34B5614B-B26E-FF9D-E02F-6D43AC12A43A}"/>
              </a:ext>
            </a:extLst>
          </p:cNvPr>
          <p:cNvPicPr>
            <a:picLocks noChangeAspect="1"/>
          </p:cNvPicPr>
          <p:nvPr/>
        </p:nvPicPr>
        <p:blipFill>
          <a:blip r:embed="rId3"/>
          <a:stretch>
            <a:fillRect/>
          </a:stretch>
        </p:blipFill>
        <p:spPr>
          <a:xfrm>
            <a:off x="1350336" y="3239342"/>
            <a:ext cx="6174377" cy="3012601"/>
          </a:xfrm>
          <a:prstGeom prst="rect">
            <a:avLst/>
          </a:prstGeom>
        </p:spPr>
      </p:pic>
      <p:sp>
        <p:nvSpPr>
          <p:cNvPr id="7" name="TextBox 6">
            <a:extLst>
              <a:ext uri="{FF2B5EF4-FFF2-40B4-BE49-F238E27FC236}">
                <a16:creationId xmlns:a16="http://schemas.microsoft.com/office/drawing/2014/main" id="{A0F2569A-6C16-16E2-45FA-D2A097006304}"/>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1740602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E901-2B90-A630-ACBE-234FCEAA71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B9B685-4E97-C2AD-1E8B-D807EB07DBE7}"/>
              </a:ext>
            </a:extLst>
          </p:cNvPr>
          <p:cNvSpPr>
            <a:spLocks noGrp="1"/>
          </p:cNvSpPr>
          <p:nvPr>
            <p:ph type="body" idx="1"/>
          </p:nvPr>
        </p:nvSpPr>
        <p:spPr>
          <a:xfrm>
            <a:off x="450722" y="1127760"/>
            <a:ext cx="9048307" cy="4602480"/>
          </a:xfrm>
        </p:spPr>
        <p:txBody>
          <a:bodyPr/>
          <a:lstStyle/>
          <a:p>
            <a:pPr algn="just"/>
            <a:r>
              <a:rPr lang="vi-VN" sz="2000" b="0" i="0">
                <a:solidFill>
                  <a:srgbClr val="555555"/>
                </a:solidFill>
                <a:effectLst/>
                <a:latin typeface="Arial" panose="020B0604020202020204" pitchFamily="34" charset="0"/>
                <a:cs typeface="Arial" panose="020B0604020202020204" pitchFamily="34" charset="0"/>
              </a:rPr>
              <a:t>Biểu đồ tuần tự minh họa các đối tượng tương tác với nhau ra sao. Chúng tập trung vào các chuỗi thông điệp, có nghĩa là các thông điệp được gửi và nhận giữa một loạt các đối tượng như thế nào. Biểu đồ tuần tự có hai trục: trục nằm dọc chỉ thời gian, trục nằm ngang chỉ ra một tập hợp các đối tượng. Một biểu đồ tuần tự cũng nêu bật sự tương tác trong một cảnh kịch (scenario) – một sự tương tác sẽ xảy ra tại một thời điểm nào đó trong quá trình thực thi của hệ thống.</a:t>
            </a:r>
          </a:p>
          <a:p>
            <a:pPr algn="just"/>
            <a:r>
              <a:rPr lang="vi-VN" sz="2000" b="0" i="0">
                <a:solidFill>
                  <a:srgbClr val="555555"/>
                </a:solidFill>
                <a:effectLst/>
                <a:latin typeface="Arial" panose="020B0604020202020204" pitchFamily="34" charset="0"/>
                <a:cs typeface="Arial" panose="020B0604020202020204" pitchFamily="34" charset="0"/>
              </a:rPr>
              <a:t>Từ các hình chữ nhật biểu diễn đối tượng có các đường gạch rời (dashed line) thẳng đứng biểu thị đường đời đối tượng, tức là sự tồn tại của đối tượng trong chuỗi tương tác. Trong khoảng thời gian này, đối tượng được thực thể hóa, sẵn sàng để gửi và nhận thông điệp. Quá trình giao tiếp giữa các đối tượng được thể hiện bằng các đường thẳng thông điệp nằm ngang nối các đường đời đối tượng. Mỗi tên ở đầu đường thẳng sẽ chỉ ra loại thông điệp này mang tính đồng bộ, không đồng bộ hay đơn giản. Để đọc biểu đồ tuần tự, hãy bắt đầu từ phía bên trên của biểu đồ rồi chạy dọc xuống và quan sát sự trao đổi thông điệp giữa các đối tượng xảy ra dọc theo tiến trình thời gian.</a:t>
            </a:r>
          </a:p>
          <a:p>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F5A40FC-017C-915A-C932-DA484F176EDE}"/>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82</a:t>
            </a:fld>
            <a:endParaRPr lang="en-US" spc="-5" dirty="0"/>
          </a:p>
        </p:txBody>
      </p:sp>
    </p:spTree>
    <p:extLst>
      <p:ext uri="{BB962C8B-B14F-4D97-AF65-F5344CB8AC3E}">
        <p14:creationId xmlns:p14="http://schemas.microsoft.com/office/powerpoint/2010/main" val="28025306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83</a:t>
            </a:fld>
            <a:endParaRPr lang="en-US" spc="-5" dirty="0"/>
          </a:p>
        </p:txBody>
      </p:sp>
      <p:sp>
        <p:nvSpPr>
          <p:cNvPr id="3" name="TextBox 2">
            <a:extLst>
              <a:ext uri="{FF2B5EF4-FFF2-40B4-BE49-F238E27FC236}">
                <a16:creationId xmlns:a16="http://schemas.microsoft.com/office/drawing/2014/main" id="{E52DC03C-737F-E879-9A17-007488777133}"/>
              </a:ext>
            </a:extLst>
          </p:cNvPr>
          <p:cNvSpPr txBox="1"/>
          <p:nvPr/>
        </p:nvSpPr>
        <p:spPr>
          <a:xfrm>
            <a:off x="255182" y="924780"/>
            <a:ext cx="9526771" cy="1569660"/>
          </a:xfrm>
          <a:prstGeom prst="rect">
            <a:avLst/>
          </a:prstGeom>
          <a:noFill/>
        </p:spPr>
        <p:txBody>
          <a:bodyPr wrap="square">
            <a:spAutoFit/>
          </a:bodyPr>
          <a:lstStyle/>
          <a:p>
            <a:pPr algn="just"/>
            <a:r>
              <a:rPr lang="en-US" sz="2400" b="0" i="0">
                <a:solidFill>
                  <a:srgbClr val="000000"/>
                </a:solidFill>
                <a:effectLst/>
              </a:rPr>
              <a:t>V</a:t>
            </a:r>
            <a:r>
              <a:rPr lang="vi-VN" sz="2400" b="0" i="0">
                <a:solidFill>
                  <a:srgbClr val="000000"/>
                </a:solidFill>
                <a:effectLst/>
              </a:rPr>
              <a:t>í dụ cho biểu đồ tuần tự cho chức năng Thêm sách trong hệ</a:t>
            </a:r>
            <a:r>
              <a:rPr lang="en-US" sz="2400" b="0" i="0">
                <a:solidFill>
                  <a:srgbClr val="000000"/>
                </a:solidFill>
                <a:effectLst/>
              </a:rPr>
              <a:t> </a:t>
            </a:r>
            <a:r>
              <a:rPr lang="vi-VN" sz="2400" b="0" i="0">
                <a:solidFill>
                  <a:srgbClr val="000000"/>
                </a:solidFill>
                <a:effectLst/>
              </a:rPr>
              <a:t>thống quản lý thư viện. Trong biểu đồ này có đối tượng giao diện</a:t>
            </a:r>
            <a:r>
              <a:rPr lang="en-US" sz="2400" b="0" i="0">
                <a:solidFill>
                  <a:srgbClr val="000000"/>
                </a:solidFill>
                <a:effectLst/>
              </a:rPr>
              <a:t> </a:t>
            </a:r>
            <a:r>
              <a:rPr lang="vi-VN" sz="2400" b="0" i="0">
                <a:solidFill>
                  <a:srgbClr val="000000"/>
                </a:solidFill>
                <a:effectLst/>
              </a:rPr>
              <a:t>FormThemSach,</a:t>
            </a:r>
            <a:r>
              <a:rPr lang="en-US" sz="2400" b="0" i="0">
                <a:solidFill>
                  <a:srgbClr val="000000"/>
                </a:solidFill>
                <a:effectLst/>
              </a:rPr>
              <a:t> </a:t>
            </a:r>
            <a:r>
              <a:rPr lang="vi-VN" sz="2400" b="0" i="0">
                <a:solidFill>
                  <a:srgbClr val="000000"/>
                </a:solidFill>
                <a:effectLst/>
              </a:rPr>
              <a:t>đối tượng điều khiển DK Thêm sách và đối tượng thực thể Sach.</a:t>
            </a:r>
            <a:r>
              <a:rPr lang="vi-VN" sz="2400"/>
              <a:t> </a:t>
            </a:r>
            <a:endParaRPr lang="en-US" sz="2400"/>
          </a:p>
        </p:txBody>
      </p:sp>
      <p:pic>
        <p:nvPicPr>
          <p:cNvPr id="6" name="Picture 5">
            <a:extLst>
              <a:ext uri="{FF2B5EF4-FFF2-40B4-BE49-F238E27FC236}">
                <a16:creationId xmlns:a16="http://schemas.microsoft.com/office/drawing/2014/main" id="{D4709C1E-4EF4-37B7-ACA0-83C28C1E73D0}"/>
              </a:ext>
            </a:extLst>
          </p:cNvPr>
          <p:cNvPicPr>
            <a:picLocks noChangeAspect="1"/>
          </p:cNvPicPr>
          <p:nvPr/>
        </p:nvPicPr>
        <p:blipFill>
          <a:blip r:embed="rId2"/>
          <a:stretch>
            <a:fillRect/>
          </a:stretch>
        </p:blipFill>
        <p:spPr>
          <a:xfrm>
            <a:off x="2636873" y="2232838"/>
            <a:ext cx="6060559" cy="4258010"/>
          </a:xfrm>
          <a:prstGeom prst="rect">
            <a:avLst/>
          </a:prstGeom>
        </p:spPr>
      </p:pic>
      <p:sp>
        <p:nvSpPr>
          <p:cNvPr id="7" name="TextBox 6">
            <a:extLst>
              <a:ext uri="{FF2B5EF4-FFF2-40B4-BE49-F238E27FC236}">
                <a16:creationId xmlns:a16="http://schemas.microsoft.com/office/drawing/2014/main" id="{A8166051-602A-3FAC-9B13-6A3465DBE3F9}"/>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0118883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84</a:t>
            </a:fld>
            <a:endParaRPr lang="en-US" spc="-5" dirty="0"/>
          </a:p>
        </p:txBody>
      </p:sp>
      <p:pic>
        <p:nvPicPr>
          <p:cNvPr id="3" name="Picture 2">
            <a:extLst>
              <a:ext uri="{FF2B5EF4-FFF2-40B4-BE49-F238E27FC236}">
                <a16:creationId xmlns:a16="http://schemas.microsoft.com/office/drawing/2014/main" id="{4B471F0A-B2A4-C171-3285-539CA7A34BBE}"/>
              </a:ext>
            </a:extLst>
          </p:cNvPr>
          <p:cNvPicPr>
            <a:picLocks noChangeAspect="1"/>
          </p:cNvPicPr>
          <p:nvPr/>
        </p:nvPicPr>
        <p:blipFill>
          <a:blip r:embed="rId2"/>
          <a:stretch>
            <a:fillRect/>
          </a:stretch>
        </p:blipFill>
        <p:spPr>
          <a:xfrm>
            <a:off x="787801" y="669852"/>
            <a:ext cx="8366831" cy="6188148"/>
          </a:xfrm>
          <a:prstGeom prst="rect">
            <a:avLst/>
          </a:prstGeom>
        </p:spPr>
      </p:pic>
      <p:sp>
        <p:nvSpPr>
          <p:cNvPr id="6" name="TextBox 5">
            <a:extLst>
              <a:ext uri="{FF2B5EF4-FFF2-40B4-BE49-F238E27FC236}">
                <a16:creationId xmlns:a16="http://schemas.microsoft.com/office/drawing/2014/main" id="{C0A210C0-3671-6030-C22E-212C05BE3A02}"/>
              </a:ext>
            </a:extLst>
          </p:cNvPr>
          <p:cNvSpPr txBox="1"/>
          <p:nvPr/>
        </p:nvSpPr>
        <p:spPr>
          <a:xfrm>
            <a:off x="2211572" y="177409"/>
            <a:ext cx="6943060" cy="492443"/>
          </a:xfrm>
          <a:prstGeom prst="rect">
            <a:avLst/>
          </a:prstGeom>
          <a:noFill/>
        </p:spPr>
        <p:txBody>
          <a:bodyPr wrap="square">
            <a:spAutoFit/>
          </a:bodyPr>
          <a:lstStyle/>
          <a:p>
            <a:r>
              <a:rPr lang="en-US" sz="2600" b="1" i="0">
                <a:solidFill>
                  <a:schemeClr val="bg1"/>
                </a:solidFill>
                <a:effectLst/>
                <a:latin typeface="Arial" panose="020B0604020202020204" pitchFamily="34" charset="0"/>
                <a:cs typeface="Arial" panose="020B0604020202020204" pitchFamily="34" charset="0"/>
              </a:rPr>
              <a:t>Biểu đồ tuần tự cho chức năng Đăng nhập</a:t>
            </a:r>
            <a:r>
              <a:rPr lang="en-US" sz="26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840427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85</a:t>
            </a:fld>
            <a:endParaRPr lang="en-US" spc="-5" dirty="0"/>
          </a:p>
        </p:txBody>
      </p:sp>
      <p:sp>
        <p:nvSpPr>
          <p:cNvPr id="3" name="TextBox 2">
            <a:extLst>
              <a:ext uri="{FF2B5EF4-FFF2-40B4-BE49-F238E27FC236}">
                <a16:creationId xmlns:a16="http://schemas.microsoft.com/office/drawing/2014/main" id="{F69E5C16-9F1F-E43F-DFD4-EE34BA1051EA}"/>
              </a:ext>
            </a:extLst>
          </p:cNvPr>
          <p:cNvSpPr txBox="1"/>
          <p:nvPr/>
        </p:nvSpPr>
        <p:spPr>
          <a:xfrm>
            <a:off x="2126512" y="181881"/>
            <a:ext cx="7644809"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Biểu đồ tuần tự cho chức năng Tìm kiếm</a:t>
            </a:r>
            <a:r>
              <a:rPr lang="en-US" sz="28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7CCEF156-BE68-8496-A68F-F1BBA5D373E7}"/>
              </a:ext>
            </a:extLst>
          </p:cNvPr>
          <p:cNvPicPr>
            <a:picLocks noChangeAspect="1"/>
          </p:cNvPicPr>
          <p:nvPr/>
        </p:nvPicPr>
        <p:blipFill>
          <a:blip r:embed="rId2"/>
          <a:stretch>
            <a:fillRect/>
          </a:stretch>
        </p:blipFill>
        <p:spPr>
          <a:xfrm>
            <a:off x="1116419" y="978195"/>
            <a:ext cx="6730409" cy="5422605"/>
          </a:xfrm>
          <a:prstGeom prst="rect">
            <a:avLst/>
          </a:prstGeom>
        </p:spPr>
      </p:pic>
    </p:spTree>
    <p:extLst>
      <p:ext uri="{BB962C8B-B14F-4D97-AF65-F5344CB8AC3E}">
        <p14:creationId xmlns:p14="http://schemas.microsoft.com/office/powerpoint/2010/main" val="41342669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86</a:t>
            </a:fld>
            <a:endParaRPr lang="en-US" spc="-5" dirty="0"/>
          </a:p>
        </p:txBody>
      </p:sp>
      <p:sp>
        <p:nvSpPr>
          <p:cNvPr id="3" name="TextBox 2">
            <a:extLst>
              <a:ext uri="{FF2B5EF4-FFF2-40B4-BE49-F238E27FC236}">
                <a16:creationId xmlns:a16="http://schemas.microsoft.com/office/drawing/2014/main" id="{1E33376E-2480-674A-B8FC-FD1EF5580EBC}"/>
              </a:ext>
            </a:extLst>
          </p:cNvPr>
          <p:cNvSpPr txBox="1"/>
          <p:nvPr/>
        </p:nvSpPr>
        <p:spPr>
          <a:xfrm>
            <a:off x="1878419" y="192237"/>
            <a:ext cx="8027581" cy="523220"/>
          </a:xfrm>
          <a:prstGeom prst="rect">
            <a:avLst/>
          </a:prstGeom>
          <a:noFill/>
        </p:spPr>
        <p:txBody>
          <a:bodyPr wrap="square">
            <a:spAutoFit/>
          </a:bodyPr>
          <a:lstStyle/>
          <a:p>
            <a:r>
              <a:rPr lang="vi-VN" sz="2800" b="1" i="0">
                <a:solidFill>
                  <a:schemeClr val="bg1"/>
                </a:solidFill>
                <a:effectLst/>
                <a:latin typeface="TimesNewRomanPS-BoldMT"/>
              </a:rPr>
              <a:t>Biểu đồ tuần tự cho chức năng Quản lý mượn sách</a:t>
            </a:r>
            <a:endParaRPr lang="en-US" sz="2800">
              <a:solidFill>
                <a:schemeClr val="bg1"/>
              </a:solidFill>
            </a:endParaRPr>
          </a:p>
        </p:txBody>
      </p:sp>
      <p:pic>
        <p:nvPicPr>
          <p:cNvPr id="6" name="Picture 5">
            <a:extLst>
              <a:ext uri="{FF2B5EF4-FFF2-40B4-BE49-F238E27FC236}">
                <a16:creationId xmlns:a16="http://schemas.microsoft.com/office/drawing/2014/main" id="{B6A30200-B3D9-BF85-A26C-31F8B6D92762}"/>
              </a:ext>
            </a:extLst>
          </p:cNvPr>
          <p:cNvPicPr>
            <a:picLocks noChangeAspect="1"/>
          </p:cNvPicPr>
          <p:nvPr/>
        </p:nvPicPr>
        <p:blipFill>
          <a:blip r:embed="rId2"/>
          <a:stretch>
            <a:fillRect/>
          </a:stretch>
        </p:blipFill>
        <p:spPr>
          <a:xfrm>
            <a:off x="1254642" y="1099767"/>
            <a:ext cx="6820749" cy="5152177"/>
          </a:xfrm>
          <a:prstGeom prst="rect">
            <a:avLst/>
          </a:prstGeom>
        </p:spPr>
      </p:pic>
    </p:spTree>
    <p:extLst>
      <p:ext uri="{BB962C8B-B14F-4D97-AF65-F5344CB8AC3E}">
        <p14:creationId xmlns:p14="http://schemas.microsoft.com/office/powerpoint/2010/main" val="2046815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87</a:t>
            </a:fld>
            <a:endParaRPr lang="en-US" spc="-5" dirty="0"/>
          </a:p>
        </p:txBody>
      </p:sp>
      <p:sp>
        <p:nvSpPr>
          <p:cNvPr id="3" name="TextBox 2">
            <a:extLst>
              <a:ext uri="{FF2B5EF4-FFF2-40B4-BE49-F238E27FC236}">
                <a16:creationId xmlns:a16="http://schemas.microsoft.com/office/drawing/2014/main" id="{34703C7F-36F0-E563-C7A3-71A4563B3D05}"/>
              </a:ext>
            </a:extLst>
          </p:cNvPr>
          <p:cNvSpPr txBox="1"/>
          <p:nvPr/>
        </p:nvSpPr>
        <p:spPr>
          <a:xfrm>
            <a:off x="2169043" y="192514"/>
            <a:ext cx="7644808" cy="461665"/>
          </a:xfrm>
          <a:prstGeom prst="rect">
            <a:avLst/>
          </a:prstGeom>
          <a:noFill/>
        </p:spPr>
        <p:txBody>
          <a:bodyPr wrap="square">
            <a:spAutoFit/>
          </a:bodyPr>
          <a:lstStyle/>
          <a:p>
            <a:r>
              <a:rPr lang="en-US" sz="2400" b="1" i="0">
                <a:solidFill>
                  <a:schemeClr val="bg1"/>
                </a:solidFill>
                <a:effectLst/>
                <a:latin typeface="Arial" panose="020B0604020202020204" pitchFamily="34" charset="0"/>
                <a:cs typeface="Arial" panose="020B0604020202020204" pitchFamily="34" charset="0"/>
              </a:rPr>
              <a:t>Biểu đồ tuần tự cho chức năng Quản lý trả sách</a:t>
            </a:r>
            <a:r>
              <a:rPr lang="en-US" sz="24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4C97C414-D2DC-34E1-D4C9-DDFE655802B6}"/>
              </a:ext>
            </a:extLst>
          </p:cNvPr>
          <p:cNvPicPr>
            <a:picLocks noChangeAspect="1"/>
          </p:cNvPicPr>
          <p:nvPr/>
        </p:nvPicPr>
        <p:blipFill>
          <a:blip r:embed="rId2"/>
          <a:stretch>
            <a:fillRect/>
          </a:stretch>
        </p:blipFill>
        <p:spPr>
          <a:xfrm>
            <a:off x="935666" y="978196"/>
            <a:ext cx="6329876" cy="5241851"/>
          </a:xfrm>
          <a:prstGeom prst="rect">
            <a:avLst/>
          </a:prstGeom>
        </p:spPr>
      </p:pic>
    </p:spTree>
    <p:extLst>
      <p:ext uri="{BB962C8B-B14F-4D97-AF65-F5344CB8AC3E}">
        <p14:creationId xmlns:p14="http://schemas.microsoft.com/office/powerpoint/2010/main" val="4290941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88</a:t>
            </a:fld>
            <a:endParaRPr lang="en-US" spc="-5" dirty="0"/>
          </a:p>
        </p:txBody>
      </p:sp>
      <p:sp>
        <p:nvSpPr>
          <p:cNvPr id="3" name="TextBox 2">
            <a:extLst>
              <a:ext uri="{FF2B5EF4-FFF2-40B4-BE49-F238E27FC236}">
                <a16:creationId xmlns:a16="http://schemas.microsoft.com/office/drawing/2014/main" id="{A81926C3-99D9-4398-F6D2-8C3048FE5D9E}"/>
              </a:ext>
            </a:extLst>
          </p:cNvPr>
          <p:cNvSpPr txBox="1"/>
          <p:nvPr/>
        </p:nvSpPr>
        <p:spPr>
          <a:xfrm>
            <a:off x="1477926" y="202870"/>
            <a:ext cx="8428073" cy="461665"/>
          </a:xfrm>
          <a:prstGeom prst="rect">
            <a:avLst/>
          </a:prstGeom>
          <a:noFill/>
        </p:spPr>
        <p:txBody>
          <a:bodyPr wrap="square">
            <a:spAutoFit/>
          </a:bodyPr>
          <a:lstStyle/>
          <a:p>
            <a:r>
              <a:rPr lang="en-US" sz="2400" b="1" i="0">
                <a:solidFill>
                  <a:schemeClr val="bg1"/>
                </a:solidFill>
                <a:effectLst/>
                <a:latin typeface="Arial" panose="020B0604020202020204" pitchFamily="34" charset="0"/>
                <a:cs typeface="Arial" panose="020B0604020202020204" pitchFamily="34" charset="0"/>
              </a:rPr>
              <a:t>Biểu đồ tuần tự cho chức năng Thống kê thông tin sách</a:t>
            </a:r>
            <a:r>
              <a:rPr lang="en-US" sz="24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FC28651B-107C-E51D-F539-1D48A8D1C012}"/>
              </a:ext>
            </a:extLst>
          </p:cNvPr>
          <p:cNvPicPr>
            <a:picLocks noChangeAspect="1"/>
          </p:cNvPicPr>
          <p:nvPr/>
        </p:nvPicPr>
        <p:blipFill>
          <a:blip r:embed="rId2"/>
          <a:stretch>
            <a:fillRect/>
          </a:stretch>
        </p:blipFill>
        <p:spPr>
          <a:xfrm>
            <a:off x="701747" y="1248997"/>
            <a:ext cx="7017489" cy="5241851"/>
          </a:xfrm>
          <a:prstGeom prst="rect">
            <a:avLst/>
          </a:prstGeom>
        </p:spPr>
      </p:pic>
    </p:spTree>
    <p:extLst>
      <p:ext uri="{BB962C8B-B14F-4D97-AF65-F5344CB8AC3E}">
        <p14:creationId xmlns:p14="http://schemas.microsoft.com/office/powerpoint/2010/main" val="14242741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89</a:t>
            </a:fld>
            <a:endParaRPr lang="en-US" spc="-5" dirty="0"/>
          </a:p>
        </p:txBody>
      </p:sp>
      <p:sp>
        <p:nvSpPr>
          <p:cNvPr id="3" name="TextBox 2">
            <a:extLst>
              <a:ext uri="{FF2B5EF4-FFF2-40B4-BE49-F238E27FC236}">
                <a16:creationId xmlns:a16="http://schemas.microsoft.com/office/drawing/2014/main" id="{74FB8AEE-AA3E-ADF7-F7C6-F1323B52D0ED}"/>
              </a:ext>
            </a:extLst>
          </p:cNvPr>
          <p:cNvSpPr txBox="1"/>
          <p:nvPr/>
        </p:nvSpPr>
        <p:spPr>
          <a:xfrm>
            <a:off x="1775637" y="0"/>
            <a:ext cx="7910623" cy="892552"/>
          </a:xfrm>
          <a:prstGeom prst="rect">
            <a:avLst/>
          </a:prstGeom>
          <a:noFill/>
        </p:spPr>
        <p:txBody>
          <a:bodyPr wrap="square">
            <a:spAutoFit/>
          </a:bodyPr>
          <a:lstStyle/>
          <a:p>
            <a:r>
              <a:rPr lang="en-US" sz="2600" b="1" i="0">
                <a:solidFill>
                  <a:schemeClr val="bg1"/>
                </a:solidFill>
                <a:effectLst/>
                <a:latin typeface="Arial" panose="020B0604020202020204" pitchFamily="34" charset="0"/>
                <a:cs typeface="Arial" panose="020B0604020202020204" pitchFamily="34" charset="0"/>
              </a:rPr>
              <a:t>Biểu đồ tuần tự cho chức năng Thống kê thông tin bạn đọc</a:t>
            </a:r>
            <a:r>
              <a:rPr lang="en-US" sz="26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BE641266-817A-8114-2E41-0FA300CB3CED}"/>
              </a:ext>
            </a:extLst>
          </p:cNvPr>
          <p:cNvPicPr>
            <a:picLocks noChangeAspect="1"/>
          </p:cNvPicPr>
          <p:nvPr/>
        </p:nvPicPr>
        <p:blipFill>
          <a:blip r:embed="rId2"/>
          <a:stretch>
            <a:fillRect/>
          </a:stretch>
        </p:blipFill>
        <p:spPr>
          <a:xfrm>
            <a:off x="860457" y="892553"/>
            <a:ext cx="5914714" cy="5508248"/>
          </a:xfrm>
          <a:prstGeom prst="rect">
            <a:avLst/>
          </a:prstGeom>
        </p:spPr>
      </p:pic>
    </p:spTree>
    <p:extLst>
      <p:ext uri="{BB962C8B-B14F-4D97-AF65-F5344CB8AC3E}">
        <p14:creationId xmlns:p14="http://schemas.microsoft.com/office/powerpoint/2010/main" val="409980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3407" y="197585"/>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574158" y="918972"/>
            <a:ext cx="8789304" cy="5044506"/>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Ứng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trong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algn="just">
              <a:lnSpc>
                <a:spcPct val="114000"/>
              </a:lnSpc>
              <a:buFont typeface="Wingdings" panose="05000000000000000000" pitchFamily="2" charset="2"/>
              <a:buChar char="v"/>
              <a:defRPr/>
            </a:pPr>
            <a:r>
              <a:rPr lang="en-US" sz="2200" b="0">
                <a:latin typeface="Times New Roman" pitchFamily="18" charset="0"/>
                <a:cs typeface="Times New Roman" pitchFamily="18" charset="0"/>
              </a:rPr>
              <a:t> UML </a:t>
            </a:r>
            <a:r>
              <a:rPr lang="en-US" sz="2200" b="0" dirty="0" err="1">
                <a:latin typeface="Times New Roman" pitchFamily="18" charset="0"/>
                <a:cs typeface="Times New Roman" pitchFamily="18" charset="0"/>
              </a:rPr>
              <a:t>được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sử</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dụng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để</a:t>
            </a:r>
            <a:r>
              <a:rPr lang="en-US" sz="2200" b="0" dirty="0">
                <a:latin typeface="Times New Roman" pitchFamily="18" charset="0"/>
                <a:cs typeface="Times New Roman" pitchFamily="18" charset="0"/>
              </a:rPr>
              <a:t>:</a:t>
            </a:r>
          </a:p>
          <a:p>
            <a:pPr lvl="1" algn="just">
              <a:lnSpc>
                <a:spcPct val="114000"/>
              </a:lnSpc>
              <a:spcBef>
                <a:spcPts val="475"/>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Hiển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thị</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biên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hệ</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thống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và</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chức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năng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chính</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của</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nó</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U</a:t>
            </a:r>
            <a:r>
              <a:rPr lang="en-US" altLang="en-US" sz="2200" dirty="0">
                <a:solidFill>
                  <a:schemeClr val="accent5">
                    <a:lumMod val="10000"/>
                  </a:schemeClr>
                </a:solidFill>
                <a:latin typeface="Times New Roman" pitchFamily="18" charset="0"/>
                <a:cs typeface="Times New Roman" pitchFamily="18" charset="0"/>
              </a:rPr>
              <a:t>se  cases </a:t>
            </a:r>
            <a:r>
              <a:rPr lang="en-US" altLang="en-US" sz="2200" dirty="0" err="1">
                <a:solidFill>
                  <a:schemeClr val="accent5">
                    <a:lumMod val="10000"/>
                  </a:schemeClr>
                </a:solidFill>
                <a:latin typeface="Times New Roman" pitchFamily="18" charset="0"/>
                <a:cs typeface="Times New Roman" pitchFamily="18" charset="0"/>
              </a:rPr>
              <a:t>và</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A</a:t>
            </a:r>
            <a:r>
              <a:rPr lang="en-US" altLang="en-US" sz="2200" dirty="0" err="1">
                <a:solidFill>
                  <a:schemeClr val="accent5">
                    <a:lumMod val="10000"/>
                  </a:schemeClr>
                </a:solidFill>
                <a:latin typeface="Times New Roman" pitchFamily="18" charset="0"/>
                <a:cs typeface="Times New Roman" pitchFamily="18" charset="0"/>
              </a:rPr>
              <a:t>ctors</a:t>
            </a:r>
            <a:endParaRPr lang="en-US" altLang="en-US" sz="2200" dirty="0">
              <a:solidFill>
                <a:schemeClr val="accent5">
                  <a:lumMod val="10000"/>
                </a:schemeClr>
              </a:solidFill>
              <a:latin typeface="Times New Roman" pitchFamily="18" charset="0"/>
              <a:cs typeface="Times New Roman" pitchFamily="18" charset="0"/>
            </a:endParaRPr>
          </a:p>
          <a:p>
            <a:pPr lvl="1" algn="just">
              <a:lnSpc>
                <a:spcPct val="114000"/>
              </a:lnSpc>
              <a:spcBef>
                <a:spcPts val="688"/>
              </a:spcBef>
              <a:buClr>
                <a:srgbClr val="659999"/>
              </a:buClr>
              <a:buSzPct val="68000"/>
            </a:pPr>
            <a:r>
              <a:rPr lang="en-US" altLang="en-US" sz="2200" dirty="0" err="1">
                <a:solidFill>
                  <a:srgbClr val="FF0000"/>
                </a:solidFill>
                <a:latin typeface="Times New Roman" pitchFamily="18" charset="0"/>
                <a:cs typeface="Times New Roman" pitchFamily="18" charset="0"/>
              </a:rPr>
              <a:t>Mô</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tả</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hiện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thực</a:t>
            </a:r>
            <a:r>
              <a:rPr lang="en-US" altLang="en-US" sz="2200" dirty="0">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U</a:t>
            </a:r>
            <a:r>
              <a:rPr lang="en-US" altLang="en-US" sz="2200" dirty="0">
                <a:solidFill>
                  <a:schemeClr val="accent5">
                    <a:lumMod val="10000"/>
                  </a:schemeClr>
                </a:solidFill>
                <a:latin typeface="Times New Roman" pitchFamily="18" charset="0"/>
                <a:cs typeface="Times New Roman" pitchFamily="18" charset="0"/>
              </a:rPr>
              <a:t>se case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I</a:t>
            </a:r>
            <a:r>
              <a:rPr lang="en-US" altLang="en-US" sz="2200" dirty="0" err="1">
                <a:solidFill>
                  <a:schemeClr val="accent5">
                    <a:lumMod val="10000"/>
                  </a:schemeClr>
                </a:solidFill>
                <a:latin typeface="Times New Roman" pitchFamily="18" charset="0"/>
                <a:cs typeface="Times New Roman" pitchFamily="18" charset="0"/>
              </a:rPr>
              <a:t>nteraction</a:t>
            </a:r>
            <a:r>
              <a:rPr lang="en-US" altLang="en-US" sz="2200" dirty="0">
                <a:solidFill>
                  <a:schemeClr val="accent5">
                    <a:lumMod val="10000"/>
                  </a:schemeClr>
                </a:solidFill>
                <a:latin typeface="Times New Roman" pitchFamily="18" charset="0"/>
                <a:cs typeface="Times New Roman" pitchFamily="18" charset="0"/>
              </a:rPr>
              <a:t> diagrams</a:t>
            </a:r>
          </a:p>
          <a:p>
            <a:pPr lvl="1" algn="just">
              <a:lnSpc>
                <a:spcPct val="114000"/>
              </a:lnSpc>
              <a:spcBef>
                <a:spcPts val="700"/>
              </a:spcBef>
              <a:buClr>
                <a:srgbClr val="659999"/>
              </a:buClr>
              <a:buSzPct val="68000"/>
            </a:pPr>
            <a:r>
              <a:rPr lang="en-US" altLang="en-US" sz="2200" dirty="0" err="1">
                <a:solidFill>
                  <a:srgbClr val="FF0000"/>
                </a:solidFill>
                <a:latin typeface="Times New Roman" pitchFamily="18" charset="0"/>
                <a:cs typeface="Times New Roman" pitchFamily="18" charset="0"/>
              </a:rPr>
              <a:t>Biểu</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diễn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các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cấu</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trúc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tĩnh</a:t>
            </a:r>
            <a:r>
              <a:rPr lang="en-US" altLang="en-US" sz="2200" dirty="0">
                <a:solidFill>
                  <a:srgbClr val="FF0000"/>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của</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hệ</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thống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C</a:t>
            </a:r>
            <a:r>
              <a:rPr lang="en-US" altLang="en-US" sz="2200" dirty="0">
                <a:solidFill>
                  <a:schemeClr val="accent5">
                    <a:lumMod val="10000"/>
                  </a:schemeClr>
                </a:solidFill>
                <a:latin typeface="Times New Roman" pitchFamily="18" charset="0"/>
                <a:cs typeface="Times New Roman" pitchFamily="18" charset="0"/>
              </a:rPr>
              <a:t>lass diagrams</a:t>
            </a:r>
          </a:p>
          <a:p>
            <a:pPr lvl="1" algn="just">
              <a:lnSpc>
                <a:spcPct val="114000"/>
              </a:lnSpc>
              <a:spcBef>
                <a:spcPts val="688"/>
              </a:spcBef>
              <a:buClr>
                <a:srgbClr val="659999"/>
              </a:buClr>
              <a:buSzPct val="68000"/>
            </a:pPr>
            <a:r>
              <a:rPr lang="en-US" altLang="en-US" sz="2200" dirty="0" err="1">
                <a:solidFill>
                  <a:srgbClr val="FF0000"/>
                </a:solidFill>
                <a:latin typeface="Times New Roman" pitchFamily="18" charset="0"/>
                <a:cs typeface="Times New Roman" pitchFamily="18" charset="0"/>
              </a:rPr>
              <a:t>Mô</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hình</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hóa</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hành</a:t>
            </a:r>
            <a:r>
              <a:rPr lang="en-US" altLang="en-US" sz="2200" dirty="0">
                <a:solidFill>
                  <a:srgbClr val="FF0000"/>
                </a:solidFill>
                <a:latin typeface="Times New Roman" pitchFamily="18" charset="0"/>
                <a:cs typeface="Times New Roman" pitchFamily="18" charset="0"/>
              </a:rPr>
              <a:t> vi </a:t>
            </a:r>
            <a:r>
              <a:rPr lang="en-US" altLang="en-US" sz="2200" dirty="0" err="1">
                <a:solidFill>
                  <a:srgbClr val="FF0000"/>
                </a:solidFill>
                <a:latin typeface="Times New Roman" pitchFamily="18" charset="0"/>
                <a:cs typeface="Times New Roman" pitchFamily="18" charset="0"/>
              </a:rPr>
              <a:t>đối</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tượng</a:t>
            </a:r>
            <a:r>
              <a:rPr lang="en-US" altLang="en-US" sz="2200" dirty="0">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S</a:t>
            </a:r>
            <a:r>
              <a:rPr lang="en-US" altLang="en-US" sz="2200" dirty="0" err="1">
                <a:solidFill>
                  <a:schemeClr val="accent5">
                    <a:lumMod val="10000"/>
                  </a:schemeClr>
                </a:solidFill>
                <a:latin typeface="Times New Roman" pitchFamily="18" charset="0"/>
                <a:cs typeface="Times New Roman" pitchFamily="18" charset="0"/>
              </a:rPr>
              <a:t>tate</a:t>
            </a:r>
            <a:r>
              <a:rPr lang="en-US" altLang="en-US" sz="2200" dirty="0">
                <a:solidFill>
                  <a:schemeClr val="accent5">
                    <a:lumMod val="10000"/>
                  </a:schemeClr>
                </a:solidFill>
                <a:latin typeface="Times New Roman" pitchFamily="18" charset="0"/>
                <a:cs typeface="Times New Roman" pitchFamily="18" charset="0"/>
              </a:rPr>
              <a:t> transition diagrams</a:t>
            </a:r>
          </a:p>
          <a:p>
            <a:pPr lvl="1" algn="just">
              <a:lnSpc>
                <a:spcPct val="114000"/>
              </a:lnSpc>
              <a:spcBef>
                <a:spcPts val="475"/>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Biểu</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thị</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kiến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trúc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cài</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đặt</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vật</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lý</a:t>
            </a:r>
            <a:r>
              <a:rPr lang="en-US" altLang="en-US" sz="2200" dirty="0">
                <a:solidFill>
                  <a:srgbClr val="FF0000"/>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C</a:t>
            </a:r>
            <a:r>
              <a:rPr lang="en-US" altLang="en-US" sz="2200" dirty="0" err="1">
                <a:solidFill>
                  <a:schemeClr val="accent5">
                    <a:lumMod val="10000"/>
                  </a:schemeClr>
                </a:solidFill>
                <a:latin typeface="Times New Roman" pitchFamily="18" charset="0"/>
                <a:cs typeface="Times New Roman" pitchFamily="18" charset="0"/>
              </a:rPr>
              <a:t>omponent</a:t>
            </a:r>
            <a:r>
              <a:rPr lang="en-US" altLang="en-US" sz="2200" dirty="0">
                <a:solidFill>
                  <a:schemeClr val="accent5">
                    <a:lumMod val="10000"/>
                  </a:schemeClr>
                </a:solidFill>
                <a:latin typeface="Times New Roman" pitchFamily="18" charset="0"/>
                <a:cs typeface="Times New Roman" pitchFamily="18" charset="0"/>
              </a:rPr>
              <a:t> &amp; </a:t>
            </a:r>
            <a:r>
              <a:rPr lang="vi-VN" altLang="en-US" sz="2200" dirty="0">
                <a:solidFill>
                  <a:schemeClr val="accent5">
                    <a:lumMod val="10000"/>
                  </a:schemeClr>
                </a:solidFill>
                <a:latin typeface="Times New Roman" pitchFamily="18" charset="0"/>
                <a:cs typeface="Times New Roman" pitchFamily="18" charset="0"/>
              </a:rPr>
              <a:t>D</a:t>
            </a:r>
            <a:r>
              <a:rPr lang="en-US" altLang="en-US" sz="2200" dirty="0" err="1">
                <a:solidFill>
                  <a:schemeClr val="accent5">
                    <a:lumMod val="10000"/>
                  </a:schemeClr>
                </a:solidFill>
                <a:latin typeface="Times New Roman" pitchFamily="18" charset="0"/>
                <a:cs typeface="Times New Roman" pitchFamily="18" charset="0"/>
              </a:rPr>
              <a:t>eployment</a:t>
            </a:r>
            <a:r>
              <a:rPr lang="en-US" altLang="en-US" sz="2200" dirty="0">
                <a:solidFill>
                  <a:schemeClr val="accent5">
                    <a:lumMod val="10000"/>
                  </a:schemeClr>
                </a:solidFill>
                <a:latin typeface="Times New Roman" pitchFamily="18" charset="0"/>
                <a:cs typeface="Times New Roman" pitchFamily="18" charset="0"/>
              </a:rPr>
              <a:t>  diagrams</a:t>
            </a:r>
          </a:p>
          <a:p>
            <a:pPr lvl="1" algn="just">
              <a:lnSpc>
                <a:spcPct val="114000"/>
              </a:lnSpc>
              <a:spcBef>
                <a:spcPts val="700"/>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Mở</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rộng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chức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năng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S</a:t>
            </a:r>
            <a:r>
              <a:rPr lang="en-US" altLang="en-US" sz="2200" dirty="0" err="1">
                <a:solidFill>
                  <a:schemeClr val="accent5">
                    <a:lumMod val="10000"/>
                  </a:schemeClr>
                </a:solidFill>
                <a:latin typeface="Times New Roman" pitchFamily="18" charset="0"/>
                <a:cs typeface="Times New Roman" pitchFamily="18" charset="0"/>
              </a:rPr>
              <a:t>tereotypes</a:t>
            </a:r>
            <a:endParaRPr lang="en-US" altLang="en-US" sz="220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9</a:t>
            </a:fld>
            <a:endParaRPr lang="en-US">
              <a:solidFill>
                <a:srgbClr val="000066"/>
              </a:solidFill>
            </a:endParaRPr>
          </a:p>
        </p:txBody>
      </p:sp>
    </p:spTree>
    <p:extLst>
      <p:ext uri="{BB962C8B-B14F-4D97-AF65-F5344CB8AC3E}">
        <p14:creationId xmlns:p14="http://schemas.microsoft.com/office/powerpoint/2010/main" val="22945261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90</a:t>
            </a:fld>
            <a:endParaRPr lang="en-US" spc="-5" dirty="0"/>
          </a:p>
        </p:txBody>
      </p:sp>
      <p:sp>
        <p:nvSpPr>
          <p:cNvPr id="3" name="TextBox 2">
            <a:extLst>
              <a:ext uri="{FF2B5EF4-FFF2-40B4-BE49-F238E27FC236}">
                <a16:creationId xmlns:a16="http://schemas.microsoft.com/office/drawing/2014/main" id="{62864D73-A78F-343D-7F4C-9C7C2CFA921F}"/>
              </a:ext>
            </a:extLst>
          </p:cNvPr>
          <p:cNvSpPr txBox="1"/>
          <p:nvPr/>
        </p:nvSpPr>
        <p:spPr>
          <a:xfrm>
            <a:off x="2254102" y="139350"/>
            <a:ext cx="7230140"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.5 Biểu đồ tương tác dạng cộng tác</a:t>
            </a:r>
            <a:r>
              <a:rPr lang="vi-VN" sz="2800">
                <a:solidFill>
                  <a:schemeClr val="bg1"/>
                </a:solidFill>
              </a:rPr>
              <a:t> </a:t>
            </a:r>
            <a:endParaRPr lang="en-US" sz="2800">
              <a:solidFill>
                <a:schemeClr val="bg1"/>
              </a:solidFill>
            </a:endParaRPr>
          </a:p>
        </p:txBody>
      </p:sp>
      <p:sp>
        <p:nvSpPr>
          <p:cNvPr id="6" name="TextBox 5">
            <a:extLst>
              <a:ext uri="{FF2B5EF4-FFF2-40B4-BE49-F238E27FC236}">
                <a16:creationId xmlns:a16="http://schemas.microsoft.com/office/drawing/2014/main" id="{80A336C0-1E4A-62CA-936B-E13383EAD8B1}"/>
              </a:ext>
            </a:extLst>
          </p:cNvPr>
          <p:cNvSpPr txBox="1"/>
          <p:nvPr/>
        </p:nvSpPr>
        <p:spPr>
          <a:xfrm>
            <a:off x="170120" y="843677"/>
            <a:ext cx="9399181" cy="3724096"/>
          </a:xfrm>
          <a:prstGeom prst="rect">
            <a:avLst/>
          </a:prstGeom>
          <a:noFill/>
        </p:spPr>
        <p:txBody>
          <a:bodyPr wrap="square">
            <a:spAutoFit/>
          </a:bodyPr>
          <a:lstStyle/>
          <a:p>
            <a:pPr algn="just">
              <a:spcBef>
                <a:spcPts val="600"/>
              </a:spcBef>
              <a:spcAft>
                <a:spcPts val="600"/>
              </a:spcAft>
            </a:pPr>
            <a:r>
              <a:rPr lang="vi-VN" sz="2400" b="1" i="1">
                <a:solidFill>
                  <a:srgbClr val="000000"/>
                </a:solidFill>
                <a:effectLst/>
              </a:rPr>
              <a:t>a) Ý nghĩa</a:t>
            </a:r>
            <a:endParaRPr lang="en-US" sz="2400" b="1" i="1">
              <a:solidFill>
                <a:srgbClr val="000000"/>
              </a:solidFill>
              <a:effectLst/>
            </a:endParaRPr>
          </a:p>
          <a:p>
            <a:pPr algn="just">
              <a:spcBef>
                <a:spcPts val="600"/>
              </a:spcBef>
              <a:spcAft>
                <a:spcPts val="600"/>
              </a:spcAft>
            </a:pPr>
            <a:r>
              <a:rPr lang="vi-VN" sz="2400" b="1" i="1">
                <a:solidFill>
                  <a:srgbClr val="000000"/>
                </a:solidFill>
                <a:effectLst/>
              </a:rPr>
              <a:t>Biểu đồ cộng tác: </a:t>
            </a:r>
            <a:r>
              <a:rPr lang="vi-VN" sz="2400" b="0" i="0">
                <a:solidFill>
                  <a:srgbClr val="000000"/>
                </a:solidFill>
                <a:effectLst/>
              </a:rPr>
              <a:t>Là biểu đồ tương tác biểu diễn mối quan hệ giữa các đối tượng;</a:t>
            </a:r>
            <a:r>
              <a:rPr lang="en-US" sz="2400" b="0" i="0">
                <a:solidFill>
                  <a:srgbClr val="000000"/>
                </a:solidFill>
                <a:effectLst/>
              </a:rPr>
              <a:t> </a:t>
            </a:r>
            <a:r>
              <a:rPr lang="vi-VN" sz="2400" b="0" i="0">
                <a:solidFill>
                  <a:srgbClr val="000000"/>
                </a:solidFill>
                <a:effectLst/>
              </a:rPr>
              <a:t>giữa các đối tượng và tác nhân nhấn mạnh đến vai trò của các đối tượng trong</a:t>
            </a:r>
            <a:r>
              <a:rPr lang="en-US" sz="2400" b="0" i="0">
                <a:solidFill>
                  <a:srgbClr val="000000"/>
                </a:solidFill>
                <a:effectLst/>
              </a:rPr>
              <a:t> </a:t>
            </a:r>
            <a:r>
              <a:rPr lang="vi-VN" sz="2400" b="0" i="0">
                <a:solidFill>
                  <a:srgbClr val="000000"/>
                </a:solidFill>
                <a:effectLst/>
              </a:rPr>
              <a:t>tương tác.</a:t>
            </a:r>
            <a:endParaRPr lang="en-US" sz="2400" b="0" i="0">
              <a:solidFill>
                <a:srgbClr val="000000"/>
              </a:solidFill>
              <a:effectLst/>
            </a:endParaRPr>
          </a:p>
          <a:p>
            <a:pPr algn="just">
              <a:spcBef>
                <a:spcPts val="600"/>
              </a:spcBef>
              <a:spcAft>
                <a:spcPts val="600"/>
              </a:spcAft>
            </a:pPr>
            <a:r>
              <a:rPr lang="vi-VN" sz="2400" b="0" i="0">
                <a:solidFill>
                  <a:srgbClr val="000000"/>
                </a:solidFill>
                <a:effectLst/>
              </a:rPr>
              <a:t>Biểu đồ cộng tác cũng có các messgage với nội dung tương tự như trong biểu</a:t>
            </a:r>
            <a:r>
              <a:rPr lang="en-US" sz="2400">
                <a:solidFill>
                  <a:srgbClr val="000000"/>
                </a:solidFill>
              </a:rPr>
              <a:t> </a:t>
            </a:r>
            <a:r>
              <a:rPr lang="vi-VN" sz="2400" b="0" i="0">
                <a:solidFill>
                  <a:srgbClr val="000000"/>
                </a:solidFill>
                <a:effectLst/>
              </a:rPr>
              <a:t>đồ tuần tự. Tuy nhiên, các đối tượng được đặt một cách tự do trong không gian</a:t>
            </a:r>
            <a:r>
              <a:rPr lang="en-US" sz="2400" b="0" i="0">
                <a:solidFill>
                  <a:srgbClr val="000000"/>
                </a:solidFill>
                <a:effectLst/>
              </a:rPr>
              <a:t> </a:t>
            </a:r>
            <a:r>
              <a:rPr lang="vi-VN" sz="2400" b="0" i="0">
                <a:solidFill>
                  <a:srgbClr val="000000"/>
                </a:solidFill>
                <a:effectLst/>
              </a:rPr>
              <a:t>của biểu đồ và không có đường life line cho</a:t>
            </a:r>
            <a:r>
              <a:rPr lang="en-US" sz="2400" b="0" i="0">
                <a:solidFill>
                  <a:srgbClr val="000000"/>
                </a:solidFill>
                <a:effectLst/>
              </a:rPr>
              <a:t> </a:t>
            </a:r>
            <a:r>
              <a:rPr lang="vi-VN" sz="2400" b="0" i="0">
                <a:solidFill>
                  <a:srgbClr val="000000"/>
                </a:solidFill>
                <a:effectLst/>
              </a:rPr>
              <a:t>mỗi đối tượng. Các message được</a:t>
            </a:r>
            <a:r>
              <a:rPr lang="en-US" sz="2400" b="0" i="0">
                <a:solidFill>
                  <a:srgbClr val="000000"/>
                </a:solidFill>
                <a:effectLst/>
              </a:rPr>
              <a:t> </a:t>
            </a:r>
            <a:r>
              <a:rPr lang="vi-VN" sz="2400" b="0" i="0">
                <a:solidFill>
                  <a:srgbClr val="000000"/>
                </a:solidFill>
                <a:effectLst/>
              </a:rPr>
              <a:t>đánh số thể hiện thứ tự thời gian</a:t>
            </a:r>
            <a:r>
              <a:rPr lang="en-US" sz="2400" b="0" i="0">
                <a:solidFill>
                  <a:srgbClr val="000000"/>
                </a:solidFill>
                <a:effectLst/>
              </a:rPr>
              <a:t>.</a:t>
            </a:r>
            <a:endParaRPr lang="en-US" sz="2400"/>
          </a:p>
        </p:txBody>
      </p:sp>
    </p:spTree>
    <p:extLst>
      <p:ext uri="{BB962C8B-B14F-4D97-AF65-F5344CB8AC3E}">
        <p14:creationId xmlns:p14="http://schemas.microsoft.com/office/powerpoint/2010/main" val="533295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91</a:t>
            </a:fld>
            <a:endParaRPr lang="en-US" spc="-5" dirty="0"/>
          </a:p>
        </p:txBody>
      </p:sp>
      <p:sp>
        <p:nvSpPr>
          <p:cNvPr id="3" name="TextBox 2">
            <a:extLst>
              <a:ext uri="{FF2B5EF4-FFF2-40B4-BE49-F238E27FC236}">
                <a16:creationId xmlns:a16="http://schemas.microsoft.com/office/drawing/2014/main" id="{3A663931-BBBE-AE4D-EC07-BDD06C438F6D}"/>
              </a:ext>
            </a:extLst>
          </p:cNvPr>
          <p:cNvSpPr txBox="1"/>
          <p:nvPr/>
        </p:nvSpPr>
        <p:spPr>
          <a:xfrm>
            <a:off x="203790" y="818454"/>
            <a:ext cx="9498419" cy="4524315"/>
          </a:xfrm>
          <a:prstGeom prst="rect">
            <a:avLst/>
          </a:prstGeom>
          <a:noFill/>
        </p:spPr>
        <p:txBody>
          <a:bodyPr wrap="square">
            <a:spAutoFit/>
          </a:bodyPr>
          <a:lstStyle/>
          <a:p>
            <a:pPr algn="just"/>
            <a:r>
              <a:rPr lang="vi-VN" sz="2400" b="1" i="1">
                <a:solidFill>
                  <a:srgbClr val="000000"/>
                </a:solidFill>
                <a:effectLst/>
              </a:rPr>
              <a:t>b) Tập ký hiệu UML cho biểu đồ cộng tác</a:t>
            </a:r>
            <a:endParaRPr lang="en-US" sz="2400" b="1" i="1">
              <a:solidFill>
                <a:srgbClr val="000000"/>
              </a:solidFill>
              <a:effectLst/>
            </a:endParaRPr>
          </a:p>
          <a:p>
            <a:pPr algn="just"/>
            <a:r>
              <a:rPr lang="vi-VN" sz="2400" b="0" i="0">
                <a:solidFill>
                  <a:srgbClr val="000000"/>
                </a:solidFill>
                <a:effectLst/>
              </a:rPr>
              <a:t>Các thành phần cơ bản của một biểu đồ cộng tác là:</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đối tượng: </a:t>
            </a:r>
            <a:r>
              <a:rPr lang="vi-VN" sz="2400" b="0" i="0">
                <a:solidFill>
                  <a:srgbClr val="000000"/>
                </a:solidFill>
                <a:effectLst/>
              </a:rPr>
              <a:t>được biểu diễn bởi các hình chữ nhật, bên trong là tên của</a:t>
            </a:r>
            <a:r>
              <a:rPr lang="en-US" sz="2400" b="0" i="0">
                <a:solidFill>
                  <a:srgbClr val="000000"/>
                </a:solidFill>
                <a:effectLst/>
              </a:rPr>
              <a:t> </a:t>
            </a:r>
            <a:r>
              <a:rPr lang="vi-VN" sz="2400" b="0" i="0">
                <a:solidFill>
                  <a:srgbClr val="000000"/>
                </a:solidFill>
                <a:effectLst/>
              </a:rPr>
              <a:t>đối tượng. Cách viết chung của đối tượng là: </a:t>
            </a:r>
            <a:r>
              <a:rPr lang="vi-VN" sz="2400" b="0" i="1">
                <a:solidFill>
                  <a:srgbClr val="000000"/>
                </a:solidFill>
                <a:effectLst/>
              </a:rPr>
              <a:t>tên đối tượng: tên lớp</a:t>
            </a:r>
            <a:r>
              <a:rPr lang="vi-VN" sz="2400" b="0" i="0">
                <a:solidFill>
                  <a:srgbClr val="000000"/>
                </a:solidFill>
                <a:effectLst/>
              </a:rPr>
              <a:t>. Trong</a:t>
            </a:r>
            <a:r>
              <a:rPr lang="en-US" sz="2400" b="0" i="0">
                <a:solidFill>
                  <a:srgbClr val="000000"/>
                </a:solidFill>
                <a:effectLst/>
              </a:rPr>
              <a:t> </a:t>
            </a:r>
            <a:r>
              <a:rPr lang="vi-VN" sz="2400" b="0" i="0">
                <a:solidFill>
                  <a:srgbClr val="000000"/>
                </a:solidFill>
                <a:effectLst/>
              </a:rPr>
              <a:t>biểu đồ cộng tác, các đối tượng tham gia tương tác luôn xuất hiện tại một vị</a:t>
            </a:r>
            <a:r>
              <a:rPr lang="en-US" sz="2400" b="0" i="0">
                <a:solidFill>
                  <a:srgbClr val="000000"/>
                </a:solidFill>
                <a:effectLst/>
              </a:rPr>
              <a:t> </a:t>
            </a:r>
            <a:r>
              <a:rPr lang="vi-VN" sz="2400" b="0" i="0">
                <a:solidFill>
                  <a:srgbClr val="000000"/>
                </a:solidFill>
                <a:effectLst/>
              </a:rPr>
              <a:t>trí xác định.</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liên kết</a:t>
            </a:r>
            <a:r>
              <a:rPr lang="vi-VN" sz="2400" b="0" i="0">
                <a:solidFill>
                  <a:srgbClr val="000000"/>
                </a:solidFill>
                <a:effectLst/>
              </a:rPr>
              <a:t>: giữa hai đối tượng có tương tác sẽ có một liên kết nối 2 đối</a:t>
            </a:r>
            <a:r>
              <a:rPr lang="en-US" sz="2400" b="0" i="0">
                <a:solidFill>
                  <a:srgbClr val="000000"/>
                </a:solidFill>
                <a:effectLst/>
              </a:rPr>
              <a:t> </a:t>
            </a:r>
            <a:r>
              <a:rPr lang="vi-VN" sz="2400" b="0" i="0">
                <a:solidFill>
                  <a:srgbClr val="000000"/>
                </a:solidFill>
                <a:effectLst/>
              </a:rPr>
              <a:t>tượng đó. Liên kết này không có chiều.</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message: </a:t>
            </a:r>
            <a:r>
              <a:rPr lang="vi-VN" sz="2400" b="0" i="0">
                <a:solidFill>
                  <a:srgbClr val="000000"/>
                </a:solidFill>
                <a:effectLst/>
              </a:rPr>
              <a:t>được biểu diễn bằng các mũi tên hướng từ đối tượng gửi</a:t>
            </a:r>
            <a:r>
              <a:rPr lang="en-US" sz="2400" b="0" i="0">
                <a:solidFill>
                  <a:srgbClr val="000000"/>
                </a:solidFill>
                <a:effectLst/>
              </a:rPr>
              <a:t> </a:t>
            </a:r>
            <a:r>
              <a:rPr lang="vi-VN" sz="2400" b="0" i="0">
                <a:solidFill>
                  <a:srgbClr val="000000"/>
                </a:solidFill>
                <a:effectLst/>
              </a:rPr>
              <a:t>sang đối tượng nhận bên cạnh liên kết giữa 2 đối tượng đó. Trong biểu đồ</a:t>
            </a:r>
            <a:r>
              <a:rPr lang="en-US" sz="2400" b="0" i="0">
                <a:solidFill>
                  <a:srgbClr val="000000"/>
                </a:solidFill>
                <a:effectLst/>
              </a:rPr>
              <a:t> </a:t>
            </a:r>
            <a:r>
              <a:rPr lang="vi-VN" sz="2400" b="0" i="0">
                <a:solidFill>
                  <a:srgbClr val="000000"/>
                </a:solidFill>
                <a:effectLst/>
              </a:rPr>
              <a:t>cộng tác, các message được đánh số thứ tự theo thứ tự xuất hiện trong kịch</a:t>
            </a:r>
            <a:r>
              <a:rPr lang="en-US" sz="2400" b="0" i="0">
                <a:solidFill>
                  <a:srgbClr val="000000"/>
                </a:solidFill>
                <a:effectLst/>
              </a:rPr>
              <a:t> </a:t>
            </a:r>
            <a:r>
              <a:rPr lang="vi-VN" sz="2400" b="0" i="0">
                <a:solidFill>
                  <a:srgbClr val="000000"/>
                </a:solidFill>
                <a:effectLst/>
              </a:rPr>
              <a:t>bản mô tả use case tương ứng</a:t>
            </a:r>
            <a:r>
              <a:rPr lang="vi-VN" sz="2400"/>
              <a:t>  </a:t>
            </a:r>
            <a:endParaRPr lang="en-US" sz="2400"/>
          </a:p>
        </p:txBody>
      </p:sp>
      <p:sp>
        <p:nvSpPr>
          <p:cNvPr id="5" name="TextBox 4">
            <a:extLst>
              <a:ext uri="{FF2B5EF4-FFF2-40B4-BE49-F238E27FC236}">
                <a16:creationId xmlns:a16="http://schemas.microsoft.com/office/drawing/2014/main" id="{370AA614-FE37-99D5-922E-6C54EBC7B16E}"/>
              </a:ext>
            </a:extLst>
          </p:cNvPr>
          <p:cNvSpPr txBox="1"/>
          <p:nvPr/>
        </p:nvSpPr>
        <p:spPr>
          <a:xfrm>
            <a:off x="2254102" y="139350"/>
            <a:ext cx="7230140"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.5 Biểu đồ tương tác dạng cộng tác</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3119041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92</a:t>
            </a:fld>
            <a:endParaRPr lang="en-US" spc="-5" dirty="0"/>
          </a:p>
        </p:txBody>
      </p:sp>
      <p:sp>
        <p:nvSpPr>
          <p:cNvPr id="3" name="TextBox 2">
            <a:extLst>
              <a:ext uri="{FF2B5EF4-FFF2-40B4-BE49-F238E27FC236}">
                <a16:creationId xmlns:a16="http://schemas.microsoft.com/office/drawing/2014/main" id="{A41F2B02-1C35-3391-3FC1-6BC321EA8918}"/>
              </a:ext>
            </a:extLst>
          </p:cNvPr>
          <p:cNvSpPr txBox="1"/>
          <p:nvPr/>
        </p:nvSpPr>
        <p:spPr>
          <a:xfrm>
            <a:off x="2902688" y="203146"/>
            <a:ext cx="4954772" cy="523220"/>
          </a:xfrm>
          <a:prstGeom prst="rect">
            <a:avLst/>
          </a:prstGeom>
          <a:noFill/>
        </p:spPr>
        <p:txBody>
          <a:bodyPr wrap="square">
            <a:spAutoFit/>
          </a:bodyPr>
          <a:lstStyle/>
          <a:p>
            <a:pPr algn="ctr"/>
            <a:r>
              <a:rPr lang="en-US" sz="2800" b="1" i="1">
                <a:solidFill>
                  <a:schemeClr val="bg1"/>
                </a:solidFill>
                <a:effectLst/>
                <a:latin typeface="Arial" panose="020B0604020202020204" pitchFamily="34" charset="0"/>
                <a:cs typeface="Arial" panose="020B0604020202020204" pitchFamily="34" charset="0"/>
              </a:rPr>
              <a:t>Ví dụ biểu đồ cộng tác</a:t>
            </a:r>
            <a:r>
              <a:rPr lang="en-US" sz="2800">
                <a:solidFill>
                  <a:schemeClr val="bg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A7B05C4C-AD0D-90E4-7C20-0845A0EAAE2C}"/>
              </a:ext>
            </a:extLst>
          </p:cNvPr>
          <p:cNvSpPr txBox="1"/>
          <p:nvPr/>
        </p:nvSpPr>
        <p:spPr>
          <a:xfrm>
            <a:off x="619261" y="1042566"/>
            <a:ext cx="8992572" cy="954107"/>
          </a:xfrm>
          <a:prstGeom prst="rect">
            <a:avLst/>
          </a:prstGeom>
          <a:noFill/>
        </p:spPr>
        <p:txBody>
          <a:bodyPr wrap="square">
            <a:spAutoFit/>
          </a:bodyPr>
          <a:lstStyle/>
          <a:p>
            <a:r>
              <a:rPr lang="en-US" sz="2800">
                <a:solidFill>
                  <a:srgbClr val="000000"/>
                </a:solidFill>
                <a:latin typeface="Arial" panose="020B0604020202020204" pitchFamily="34" charset="0"/>
                <a:cs typeface="Arial" panose="020B0604020202020204" pitchFamily="34" charset="0"/>
              </a:rPr>
              <a:t>Ví dụ: B</a:t>
            </a:r>
            <a:r>
              <a:rPr lang="vi-VN" sz="2800" b="0" i="0">
                <a:solidFill>
                  <a:srgbClr val="000000"/>
                </a:solidFill>
                <a:effectLst/>
                <a:latin typeface="Arial" panose="020B0604020202020204" pitchFamily="34" charset="0"/>
                <a:cs typeface="Arial" panose="020B0604020202020204" pitchFamily="34" charset="0"/>
              </a:rPr>
              <a:t>iểu đồ cộng tác mô tả chức năng Thêm sách trong hệ thống</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Quản lý thư viện.</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88B5E73-82B9-279F-E0D1-623BFD085B8B}"/>
              </a:ext>
            </a:extLst>
          </p:cNvPr>
          <p:cNvPicPr>
            <a:picLocks noChangeAspect="1"/>
          </p:cNvPicPr>
          <p:nvPr/>
        </p:nvPicPr>
        <p:blipFill>
          <a:blip r:embed="rId2"/>
          <a:stretch>
            <a:fillRect/>
          </a:stretch>
        </p:blipFill>
        <p:spPr>
          <a:xfrm>
            <a:off x="1679945" y="2153107"/>
            <a:ext cx="6177515" cy="4066940"/>
          </a:xfrm>
          <a:prstGeom prst="rect">
            <a:avLst/>
          </a:prstGeom>
        </p:spPr>
      </p:pic>
    </p:spTree>
    <p:extLst>
      <p:ext uri="{BB962C8B-B14F-4D97-AF65-F5344CB8AC3E}">
        <p14:creationId xmlns:p14="http://schemas.microsoft.com/office/powerpoint/2010/main" val="2903460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384DC6-1949-611D-58D9-8F0500973EF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93</a:t>
            </a:fld>
            <a:endParaRPr lang="en-US" spc="-5" dirty="0"/>
          </a:p>
        </p:txBody>
      </p:sp>
      <p:sp>
        <p:nvSpPr>
          <p:cNvPr id="5" name="TextBox 4">
            <a:extLst>
              <a:ext uri="{FF2B5EF4-FFF2-40B4-BE49-F238E27FC236}">
                <a16:creationId xmlns:a16="http://schemas.microsoft.com/office/drawing/2014/main" id="{83781B76-8670-FFB4-4959-3B116A4F85A9}"/>
              </a:ext>
            </a:extLst>
          </p:cNvPr>
          <p:cNvSpPr txBox="1"/>
          <p:nvPr/>
        </p:nvSpPr>
        <p:spPr>
          <a:xfrm>
            <a:off x="561753" y="838375"/>
            <a:ext cx="8782493" cy="5293757"/>
          </a:xfrm>
          <a:prstGeom prst="rect">
            <a:avLst/>
          </a:prstGeom>
          <a:noFill/>
        </p:spPr>
        <p:txBody>
          <a:bodyPr wrap="square" rtlCol="0">
            <a:spAutoFit/>
          </a:bodyPr>
          <a:lstStyle/>
          <a:p>
            <a:pPr algn="just">
              <a:spcBef>
                <a:spcPts val="600"/>
              </a:spcBef>
              <a:spcAft>
                <a:spcPts val="600"/>
              </a:spcAft>
            </a:pPr>
            <a:r>
              <a:rPr lang="en-US" sz="2400" b="1" i="1">
                <a:solidFill>
                  <a:srgbClr val="000000"/>
                </a:solidFill>
                <a:effectLst/>
                <a:latin typeface="Arial" panose="020B0604020202020204" pitchFamily="34" charset="0"/>
                <a:cs typeface="Arial" panose="020B0604020202020204" pitchFamily="34" charset="0"/>
              </a:rPr>
              <a:t>a) Ý nghĩa</a:t>
            </a:r>
          </a:p>
          <a:p>
            <a:pPr algn="just">
              <a:spcBef>
                <a:spcPts val="600"/>
              </a:spcBef>
              <a:spcAft>
                <a:spcPts val="600"/>
              </a:spcAft>
            </a:pPr>
            <a:r>
              <a:rPr lang="en-US" sz="2400" b="0" i="1">
                <a:solidFill>
                  <a:srgbClr val="3333CC"/>
                </a:solidFill>
                <a:effectLst/>
                <a:latin typeface="Arial" panose="020B0604020202020204" pitchFamily="34" charset="0"/>
                <a:cs typeface="Arial" panose="020B0604020202020204" pitchFamily="34" charset="0"/>
              </a:rPr>
              <a:t>Biểu đồ hoạt động </a:t>
            </a:r>
            <a:r>
              <a:rPr lang="en-US" sz="2400" b="0" i="0">
                <a:solidFill>
                  <a:srgbClr val="000000"/>
                </a:solidFill>
                <a:effectLst/>
                <a:latin typeface="Arial" panose="020B0604020202020204" pitchFamily="34" charset="0"/>
                <a:cs typeface="Arial" panose="020B0604020202020204" pitchFamily="34" charset="0"/>
              </a:rPr>
              <a:t>biểu diễn các hoạt động và sự đồng bộ, chuyển tiếp các hoạt động của hệ thống trong một lớp hoặc kết hợp giữa các lớp với nhau trong một chức năng cụ thể.</a:t>
            </a:r>
            <a:r>
              <a:rPr lang="en-US" sz="2400">
                <a:latin typeface="Arial" panose="020B0604020202020204" pitchFamily="34" charset="0"/>
                <a:cs typeface="Arial" panose="020B0604020202020204" pitchFamily="34" charset="0"/>
              </a:rPr>
              <a:t> </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Biểu đồ hoạt động có thể được sử dụng cho nhiều mục đích khác nhau, ví dụ</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như:</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xác định các hành động phải thực hiện trong phạm vi một phương thức.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xác định công việc cụ thể của một đối tượng.</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chỉ ra một nhóm hành động liên quan của các đối tượng được thực hiện</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như thế nào và chúng sẽ ảnh hưởng đến những đối tượng nằm xung quanh.</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3F96D8F-C958-FDBA-D242-06732B6FC966}"/>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509393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B45131-80DB-49A9-56FA-DFCEFDCE4E51}"/>
              </a:ext>
            </a:extLst>
          </p:cNvPr>
          <p:cNvPicPr>
            <a:picLocks noChangeAspect="1"/>
          </p:cNvPicPr>
          <p:nvPr/>
        </p:nvPicPr>
        <p:blipFill>
          <a:blip r:embed="rId2"/>
          <a:stretch>
            <a:fillRect/>
          </a:stretch>
        </p:blipFill>
        <p:spPr>
          <a:xfrm>
            <a:off x="364595" y="1253337"/>
            <a:ext cx="8860367" cy="4585240"/>
          </a:xfrm>
          <a:prstGeom prst="rect">
            <a:avLst/>
          </a:prstGeom>
        </p:spPr>
      </p:pic>
      <p:sp>
        <p:nvSpPr>
          <p:cNvPr id="4" name="Slide Number Placeholder 3">
            <a:extLst>
              <a:ext uri="{FF2B5EF4-FFF2-40B4-BE49-F238E27FC236}">
                <a16:creationId xmlns:a16="http://schemas.microsoft.com/office/drawing/2014/main" id="{F0D6352A-E1AA-221B-87DD-F3C89B438D1F}"/>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94</a:t>
            </a:fld>
            <a:endParaRPr lang="en-US" sz="1200" spc="-5">
              <a:solidFill>
                <a:schemeClr val="tx1">
                  <a:tint val="75000"/>
                </a:schemeClr>
              </a:solidFill>
              <a:latin typeface="+mn-lt"/>
              <a:cs typeface="+mn-cs"/>
            </a:endParaRPr>
          </a:p>
        </p:txBody>
      </p:sp>
      <p:sp>
        <p:nvSpPr>
          <p:cNvPr id="3" name="TextBox 2">
            <a:extLst>
              <a:ext uri="{FF2B5EF4-FFF2-40B4-BE49-F238E27FC236}">
                <a16:creationId xmlns:a16="http://schemas.microsoft.com/office/drawing/2014/main" id="{F72FFD31-053F-AD6B-F9C0-DFA5B6497855}"/>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63240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50233B-BCBA-E106-286F-3CAD5D432D5A}"/>
              </a:ext>
            </a:extLst>
          </p:cNvPr>
          <p:cNvPicPr>
            <a:picLocks noChangeAspect="1"/>
          </p:cNvPicPr>
          <p:nvPr/>
        </p:nvPicPr>
        <p:blipFill>
          <a:blip r:embed="rId2"/>
          <a:stretch>
            <a:fillRect/>
          </a:stretch>
        </p:blipFill>
        <p:spPr>
          <a:xfrm>
            <a:off x="348586" y="967846"/>
            <a:ext cx="8570873" cy="5496750"/>
          </a:xfrm>
          <a:prstGeom prst="rect">
            <a:avLst/>
          </a:prstGeom>
        </p:spPr>
      </p:pic>
      <p:sp>
        <p:nvSpPr>
          <p:cNvPr id="4" name="Slide Number Placeholder 3">
            <a:extLst>
              <a:ext uri="{FF2B5EF4-FFF2-40B4-BE49-F238E27FC236}">
                <a16:creationId xmlns:a16="http://schemas.microsoft.com/office/drawing/2014/main" id="{8F7C569B-9E84-C500-422C-B41818568B44}"/>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95</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4A947F38-F279-CF02-2DD4-718F851161F9}"/>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3692171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F9276-2F25-EA15-CD9E-20EC9EF6B2D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96</a:t>
            </a:fld>
            <a:endParaRPr lang="en-US" spc="-5" dirty="0"/>
          </a:p>
        </p:txBody>
      </p:sp>
      <p:sp>
        <p:nvSpPr>
          <p:cNvPr id="5" name="TextBox 4">
            <a:extLst>
              <a:ext uri="{FF2B5EF4-FFF2-40B4-BE49-F238E27FC236}">
                <a16:creationId xmlns:a16="http://schemas.microsoft.com/office/drawing/2014/main" id="{E40E1F00-D8FB-751C-E773-5FE5C7D03204}"/>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
        <p:nvSpPr>
          <p:cNvPr id="6" name="TextBox 5">
            <a:extLst>
              <a:ext uri="{FF2B5EF4-FFF2-40B4-BE49-F238E27FC236}">
                <a16:creationId xmlns:a16="http://schemas.microsoft.com/office/drawing/2014/main" id="{28FCE060-597F-7FB8-890F-65D7285F27D6}"/>
              </a:ext>
            </a:extLst>
          </p:cNvPr>
          <p:cNvSpPr txBox="1"/>
          <p:nvPr/>
        </p:nvSpPr>
        <p:spPr>
          <a:xfrm>
            <a:off x="269967" y="986053"/>
            <a:ext cx="9426925" cy="2985433"/>
          </a:xfrm>
          <a:prstGeom prst="rect">
            <a:avLst/>
          </a:prstGeom>
          <a:noFill/>
        </p:spPr>
        <p:txBody>
          <a:bodyPr wrap="square" rtlCol="0">
            <a:spAutoFit/>
          </a:bodyPr>
          <a:lstStyle/>
          <a:p>
            <a:pPr algn="just">
              <a:spcBef>
                <a:spcPts val="600"/>
              </a:spcBef>
            </a:pPr>
            <a:r>
              <a:rPr lang="en-US" sz="2400" b="1" i="1">
                <a:solidFill>
                  <a:srgbClr val="000000"/>
                </a:solidFill>
                <a:effectLst/>
              </a:rPr>
              <a:t>b) </a:t>
            </a:r>
            <a:r>
              <a:rPr lang="vi-VN" sz="2400" b="1" i="1">
                <a:solidFill>
                  <a:srgbClr val="000000"/>
                </a:solidFill>
                <a:effectLst/>
              </a:rPr>
              <a:t>Tập ký hiệu UML</a:t>
            </a:r>
            <a:endParaRPr lang="en-US" sz="2400" b="1" i="1">
              <a:solidFill>
                <a:srgbClr val="000000"/>
              </a:solidFill>
              <a:effectLst/>
            </a:endParaRPr>
          </a:p>
          <a:p>
            <a:pPr algn="just">
              <a:spcBef>
                <a:spcPts val="600"/>
              </a:spcBef>
            </a:pPr>
            <a:r>
              <a:rPr lang="vi-VN" sz="2400" b="0" i="0">
                <a:solidFill>
                  <a:srgbClr val="000000"/>
                </a:solidFill>
                <a:effectLst/>
              </a:rPr>
              <a:t>Các phần tử mô hình UML cho biểu đồ hoạt động bao gồm:</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0000"/>
                </a:solidFill>
                <a:effectLst/>
              </a:rPr>
              <a:t>Hoạt động </a:t>
            </a:r>
            <a:r>
              <a:rPr lang="vi-VN" sz="2400" b="0" i="0">
                <a:solidFill>
                  <a:srgbClr val="000000"/>
                </a:solidFill>
                <a:effectLst/>
              </a:rPr>
              <a:t>(</a:t>
            </a:r>
            <a:r>
              <a:rPr lang="vi-VN" sz="2400" b="0" i="1">
                <a:solidFill>
                  <a:srgbClr val="000000"/>
                </a:solidFill>
                <a:effectLst/>
              </a:rPr>
              <a:t>Activity</a:t>
            </a:r>
            <a:r>
              <a:rPr lang="vi-VN" sz="2400" b="0" i="0">
                <a:solidFill>
                  <a:srgbClr val="000000"/>
                </a:solidFill>
                <a:effectLst/>
              </a:rPr>
              <a:t>): là một quy trình được định nghĩa rõ ràng,</a:t>
            </a:r>
            <a:r>
              <a:rPr lang="en-US" sz="2400" b="0" i="0">
                <a:solidFill>
                  <a:srgbClr val="000000"/>
                </a:solidFill>
                <a:effectLst/>
              </a:rPr>
              <a:t> </a:t>
            </a:r>
            <a:r>
              <a:rPr lang="vi-VN" sz="2400" b="0" i="0">
                <a:solidFill>
                  <a:srgbClr val="000000"/>
                </a:solidFill>
                <a:effectLst/>
              </a:rPr>
              <a:t>có thể được</a:t>
            </a:r>
            <a:r>
              <a:rPr lang="en-US" sz="2400" b="0" i="0">
                <a:solidFill>
                  <a:srgbClr val="000000"/>
                </a:solidFill>
                <a:effectLst/>
              </a:rPr>
              <a:t> </a:t>
            </a:r>
            <a:r>
              <a:rPr lang="vi-VN" sz="2400" b="0" i="0">
                <a:solidFill>
                  <a:srgbClr val="000000"/>
                </a:solidFill>
                <a:effectLst/>
              </a:rPr>
              <a:t>thực hiện bởi một hàm hoặc một nhóm đối tượng.</a:t>
            </a:r>
            <a:endParaRPr lang="en-US" sz="2400" b="0" i="0">
              <a:solidFill>
                <a:srgbClr val="000000"/>
              </a:solidFill>
              <a:effectLst/>
            </a:endParaRPr>
          </a:p>
          <a:p>
            <a:pPr algn="just">
              <a:spcBef>
                <a:spcPts val="600"/>
              </a:spcBef>
            </a:pPr>
            <a:r>
              <a:rPr lang="vi-VN" sz="2400" b="0" i="0">
                <a:solidFill>
                  <a:srgbClr val="000000"/>
                </a:solidFill>
                <a:effectLst/>
              </a:rPr>
              <a:t>Hoạt động được thể hiện</a:t>
            </a:r>
            <a:r>
              <a:rPr lang="en-US" sz="2400" b="0" i="0">
                <a:solidFill>
                  <a:srgbClr val="000000"/>
                </a:solidFill>
                <a:effectLst/>
              </a:rPr>
              <a:t> </a:t>
            </a:r>
            <a:r>
              <a:rPr lang="vi-VN" sz="2400" b="0" i="0">
                <a:solidFill>
                  <a:srgbClr val="000000"/>
                </a:solidFill>
                <a:effectLst/>
              </a:rPr>
              <a:t>bằng hình chữ nhật tròn cạnh.</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0000"/>
                </a:solidFill>
                <a:effectLst/>
              </a:rPr>
              <a:t>Thanh đồng bộ hóa (Synchronisation bar): </a:t>
            </a:r>
            <a:r>
              <a:rPr lang="vi-VN" sz="2400" b="0" i="0">
                <a:solidFill>
                  <a:srgbClr val="000000"/>
                </a:solidFill>
                <a:effectLst/>
              </a:rPr>
              <a:t>cho phép ta mở ra hoặc là đóng</a:t>
            </a:r>
            <a:r>
              <a:rPr lang="en-US" sz="2400" b="0" i="0">
                <a:solidFill>
                  <a:srgbClr val="000000"/>
                </a:solidFill>
                <a:effectLst/>
              </a:rPr>
              <a:t> </a:t>
            </a:r>
            <a:r>
              <a:rPr lang="vi-VN" sz="2400" b="0" i="0">
                <a:solidFill>
                  <a:srgbClr val="000000"/>
                </a:solidFill>
                <a:effectLst/>
              </a:rPr>
              <a:t>lại các nhánh chạy song song trong tiến trình.</a:t>
            </a:r>
            <a:r>
              <a:rPr lang="vi-VN" sz="2400"/>
              <a:t> </a:t>
            </a:r>
            <a:endParaRPr lang="en-US" sz="2400"/>
          </a:p>
        </p:txBody>
      </p:sp>
      <p:pic>
        <p:nvPicPr>
          <p:cNvPr id="8" name="Picture 7">
            <a:extLst>
              <a:ext uri="{FF2B5EF4-FFF2-40B4-BE49-F238E27FC236}">
                <a16:creationId xmlns:a16="http://schemas.microsoft.com/office/drawing/2014/main" id="{0EE8CA96-5EFA-89EE-C96D-3522FEED3B5D}"/>
              </a:ext>
            </a:extLst>
          </p:cNvPr>
          <p:cNvPicPr>
            <a:picLocks noChangeAspect="1"/>
          </p:cNvPicPr>
          <p:nvPr/>
        </p:nvPicPr>
        <p:blipFill>
          <a:blip r:embed="rId2"/>
          <a:stretch>
            <a:fillRect/>
          </a:stretch>
        </p:blipFill>
        <p:spPr>
          <a:xfrm>
            <a:off x="2092841" y="4480787"/>
            <a:ext cx="5465135" cy="1276589"/>
          </a:xfrm>
          <a:prstGeom prst="rect">
            <a:avLst/>
          </a:prstGeom>
        </p:spPr>
      </p:pic>
    </p:spTree>
    <p:extLst>
      <p:ext uri="{BB962C8B-B14F-4D97-AF65-F5344CB8AC3E}">
        <p14:creationId xmlns:p14="http://schemas.microsoft.com/office/powerpoint/2010/main" val="260005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17116F-4C10-0CD4-C0EB-5E2125F528D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97</a:t>
            </a:fld>
            <a:endParaRPr lang="en-US" spc="-5" dirty="0"/>
          </a:p>
        </p:txBody>
      </p:sp>
      <p:sp>
        <p:nvSpPr>
          <p:cNvPr id="5" name="TextBox 4">
            <a:extLst>
              <a:ext uri="{FF2B5EF4-FFF2-40B4-BE49-F238E27FC236}">
                <a16:creationId xmlns:a16="http://schemas.microsoft.com/office/drawing/2014/main" id="{15E1F8D2-22D6-16B8-03B5-D22DA8BA2F33}"/>
              </a:ext>
            </a:extLst>
          </p:cNvPr>
          <p:cNvSpPr txBox="1"/>
          <p:nvPr/>
        </p:nvSpPr>
        <p:spPr>
          <a:xfrm>
            <a:off x="209107" y="1073888"/>
            <a:ext cx="9487786" cy="3693319"/>
          </a:xfrm>
          <a:prstGeom prst="rect">
            <a:avLst/>
          </a:prstGeom>
          <a:noFill/>
        </p:spPr>
        <p:txBody>
          <a:bodyPr wrap="square" rtlCol="0">
            <a:spAutoFit/>
          </a:bodyPr>
          <a:lstStyle/>
          <a:p>
            <a:pPr algn="just">
              <a:spcBef>
                <a:spcPts val="600"/>
              </a:spcBef>
              <a:spcAft>
                <a:spcPts val="600"/>
              </a:spcAft>
            </a:pPr>
            <a:r>
              <a:rPr lang="vi-VN" sz="2800" b="0" i="1">
                <a:solidFill>
                  <a:srgbClr val="000000"/>
                </a:solidFill>
                <a:effectLst/>
                <a:latin typeface="Arial" panose="020B0604020202020204" pitchFamily="34" charset="0"/>
                <a:cs typeface="Arial" panose="020B0604020202020204" pitchFamily="34" charset="0"/>
              </a:rPr>
              <a:t>Điều kiện (Guard Condition)</a:t>
            </a:r>
            <a:r>
              <a:rPr lang="vi-VN" sz="2800" b="0" i="0">
                <a:solidFill>
                  <a:srgbClr val="000000"/>
                </a:solidFill>
                <a:effectLst/>
                <a:latin typeface="Arial" panose="020B0604020202020204" pitchFamily="34" charset="0"/>
                <a:cs typeface="Arial" panose="020B0604020202020204" pitchFamily="34" charset="0"/>
              </a:rPr>
              <a:t>: các biểu thức logic có giá trị hoặc đúng hoặc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sai. Điều kiện được thể hiện trong ngoặc vuông, ví dụ: [Customer existing].</a:t>
            </a:r>
            <a:endParaRPr lang="en-US" sz="28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800" b="0" i="0">
                <a:solidFill>
                  <a:srgbClr val="333333"/>
                </a:solidFill>
                <a:effectLst/>
                <a:latin typeface="Arial" panose="020B0604020202020204" pitchFamily="34" charset="0"/>
                <a:cs typeface="Arial" panose="020B0604020202020204" pitchFamily="34" charset="0"/>
              </a:rPr>
              <a:t>• </a:t>
            </a:r>
            <a:r>
              <a:rPr lang="vi-VN" sz="2800" b="0" i="1">
                <a:solidFill>
                  <a:srgbClr val="000000"/>
                </a:solidFill>
                <a:effectLst/>
                <a:latin typeface="Arial" panose="020B0604020202020204" pitchFamily="34" charset="0"/>
                <a:cs typeface="Arial" panose="020B0604020202020204" pitchFamily="34" charset="0"/>
              </a:rPr>
              <a:t>Các luồng (swimlane): </a:t>
            </a:r>
            <a:r>
              <a:rPr lang="vi-VN" sz="2800" b="0" i="0">
                <a:solidFill>
                  <a:srgbClr val="000000"/>
                </a:solidFill>
                <a:effectLst/>
                <a:latin typeface="Arial" panose="020B0604020202020204" pitchFamily="34" charset="0"/>
                <a:cs typeface="Arial" panose="020B0604020202020204" pitchFamily="34" charset="0"/>
              </a:rPr>
              <a:t>Mỗi biểu đồ động có thể biểu diễn sự phối hợp hoạt</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động trong nhiều lớp khác nhau. Khi đó mỗi lớp được phân tách bởi một</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luồng (swimlane) riêng biệt. Các luồng này được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biểu diễn đơn giản là các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ô khác nhau trong biểu đồ.</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9D211B3-9451-B4A7-F651-558179004247}"/>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106471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2CE33B-3FB1-E06A-8A16-E12C53BE09E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98</a:t>
            </a:fld>
            <a:endParaRPr lang="en-US" spc="-5" dirty="0"/>
          </a:p>
        </p:txBody>
      </p:sp>
      <p:pic>
        <p:nvPicPr>
          <p:cNvPr id="6" name="Picture 5">
            <a:extLst>
              <a:ext uri="{FF2B5EF4-FFF2-40B4-BE49-F238E27FC236}">
                <a16:creationId xmlns:a16="http://schemas.microsoft.com/office/drawing/2014/main" id="{D11661BA-A849-1F81-8C82-5CA3DF5672BB}"/>
              </a:ext>
            </a:extLst>
          </p:cNvPr>
          <p:cNvPicPr>
            <a:picLocks noChangeAspect="1"/>
          </p:cNvPicPr>
          <p:nvPr/>
        </p:nvPicPr>
        <p:blipFill>
          <a:blip r:embed="rId2"/>
          <a:stretch>
            <a:fillRect/>
          </a:stretch>
        </p:blipFill>
        <p:spPr>
          <a:xfrm>
            <a:off x="2403838" y="765543"/>
            <a:ext cx="5837274" cy="2052084"/>
          </a:xfrm>
          <a:prstGeom prst="rect">
            <a:avLst/>
          </a:prstGeom>
        </p:spPr>
      </p:pic>
      <p:pic>
        <p:nvPicPr>
          <p:cNvPr id="8" name="Picture 7">
            <a:extLst>
              <a:ext uri="{FF2B5EF4-FFF2-40B4-BE49-F238E27FC236}">
                <a16:creationId xmlns:a16="http://schemas.microsoft.com/office/drawing/2014/main" id="{C8DF814F-8342-8110-8353-96D313D71CB7}"/>
              </a:ext>
            </a:extLst>
          </p:cNvPr>
          <p:cNvPicPr>
            <a:picLocks noChangeAspect="1"/>
          </p:cNvPicPr>
          <p:nvPr/>
        </p:nvPicPr>
        <p:blipFill>
          <a:blip r:embed="rId3"/>
          <a:stretch>
            <a:fillRect/>
          </a:stretch>
        </p:blipFill>
        <p:spPr>
          <a:xfrm>
            <a:off x="2403838" y="2645065"/>
            <a:ext cx="5837274" cy="3760723"/>
          </a:xfrm>
          <a:prstGeom prst="rect">
            <a:avLst/>
          </a:prstGeom>
        </p:spPr>
      </p:pic>
      <p:sp>
        <p:nvSpPr>
          <p:cNvPr id="2" name="TextBox 1">
            <a:extLst>
              <a:ext uri="{FF2B5EF4-FFF2-40B4-BE49-F238E27FC236}">
                <a16:creationId xmlns:a16="http://schemas.microsoft.com/office/drawing/2014/main" id="{C0D8D1F5-3422-322E-3E58-EB3D18A381E3}"/>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531861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D0B3A4-5EF1-34D0-7ACA-AB39CB422E7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99</a:t>
            </a:fld>
            <a:endParaRPr lang="en-US" spc="-5" dirty="0"/>
          </a:p>
        </p:txBody>
      </p:sp>
      <p:pic>
        <p:nvPicPr>
          <p:cNvPr id="6" name="Picture 5">
            <a:extLst>
              <a:ext uri="{FF2B5EF4-FFF2-40B4-BE49-F238E27FC236}">
                <a16:creationId xmlns:a16="http://schemas.microsoft.com/office/drawing/2014/main" id="{B586228C-38C8-FD24-A337-BA0D008E3521}"/>
              </a:ext>
            </a:extLst>
          </p:cNvPr>
          <p:cNvPicPr>
            <a:picLocks noChangeAspect="1"/>
          </p:cNvPicPr>
          <p:nvPr/>
        </p:nvPicPr>
        <p:blipFill>
          <a:blip r:embed="rId2"/>
          <a:stretch>
            <a:fillRect/>
          </a:stretch>
        </p:blipFill>
        <p:spPr>
          <a:xfrm>
            <a:off x="3743299" y="1070293"/>
            <a:ext cx="5783472" cy="5013492"/>
          </a:xfrm>
          <a:prstGeom prst="rect">
            <a:avLst/>
          </a:prstGeom>
        </p:spPr>
      </p:pic>
      <p:sp>
        <p:nvSpPr>
          <p:cNvPr id="8" name="TextBox 7">
            <a:extLst>
              <a:ext uri="{FF2B5EF4-FFF2-40B4-BE49-F238E27FC236}">
                <a16:creationId xmlns:a16="http://schemas.microsoft.com/office/drawing/2014/main" id="{84519958-F81D-D626-0661-24A56E79A728}"/>
              </a:ext>
            </a:extLst>
          </p:cNvPr>
          <p:cNvSpPr txBox="1"/>
          <p:nvPr/>
        </p:nvSpPr>
        <p:spPr>
          <a:xfrm>
            <a:off x="287079" y="972638"/>
            <a:ext cx="3646968" cy="1938992"/>
          </a:xfrm>
          <a:prstGeom prst="rect">
            <a:avLst/>
          </a:prstGeom>
          <a:noFill/>
        </p:spPr>
        <p:txBody>
          <a:bodyPr wrap="square">
            <a:spAutoFit/>
          </a:bodyPr>
          <a:lstStyle/>
          <a:p>
            <a:pPr algn="just"/>
            <a:r>
              <a:rPr lang="en-US" sz="2400" b="0" i="0">
                <a:solidFill>
                  <a:srgbClr val="000000"/>
                </a:solidFill>
                <a:effectLst/>
              </a:rPr>
              <a:t>V</a:t>
            </a:r>
            <a:r>
              <a:rPr lang="vi-VN" sz="2400" b="0" i="0">
                <a:solidFill>
                  <a:srgbClr val="000000"/>
                </a:solidFill>
                <a:effectLst/>
              </a:rPr>
              <a:t>í dụ biểu đồ hoạt động</a:t>
            </a:r>
            <a:r>
              <a:rPr lang="en-US" sz="2400" b="0" i="0">
                <a:solidFill>
                  <a:srgbClr val="000000"/>
                </a:solidFill>
                <a:effectLst/>
              </a:rPr>
              <a:t> </a:t>
            </a:r>
            <a:r>
              <a:rPr lang="vi-VN" sz="2400" b="0" i="0">
                <a:solidFill>
                  <a:srgbClr val="000000"/>
                </a:solidFill>
                <a:effectLst/>
              </a:rPr>
              <a:t>của hàm thực hiện</a:t>
            </a:r>
            <a:r>
              <a:rPr lang="en-US" sz="2400" b="0" i="0">
                <a:solidFill>
                  <a:srgbClr val="000000"/>
                </a:solidFill>
                <a:effectLst/>
              </a:rPr>
              <a:t> </a:t>
            </a:r>
            <a:r>
              <a:rPr lang="vi-VN" sz="2400" b="0" i="0">
                <a:solidFill>
                  <a:srgbClr val="000000"/>
                </a:solidFill>
                <a:effectLst/>
              </a:rPr>
              <a:t>chức năng mượn sách</a:t>
            </a:r>
            <a:r>
              <a:rPr lang="en-US" sz="2400" b="0" i="0">
                <a:solidFill>
                  <a:srgbClr val="000000"/>
                </a:solidFill>
                <a:effectLst/>
              </a:rPr>
              <a:t> </a:t>
            </a:r>
            <a:r>
              <a:rPr lang="vi-VN" sz="2400" b="0" i="0">
                <a:solidFill>
                  <a:srgbClr val="000000"/>
                </a:solidFill>
                <a:effectLst/>
              </a:rPr>
              <a:t>trong lớp Thẻ mượn</a:t>
            </a:r>
            <a:r>
              <a:rPr lang="en-US" sz="2400" b="0" i="0">
                <a:solidFill>
                  <a:srgbClr val="000000"/>
                </a:solidFill>
                <a:effectLst/>
              </a:rPr>
              <a:t> </a:t>
            </a:r>
            <a:r>
              <a:rPr lang="vi-VN" sz="2400" b="0" i="0">
                <a:solidFill>
                  <a:srgbClr val="000000"/>
                </a:solidFill>
                <a:effectLst/>
              </a:rPr>
              <a:t>(Hệ thống quản lý thư viện).</a:t>
            </a:r>
            <a:endParaRPr lang="en-US" sz="2400"/>
          </a:p>
        </p:txBody>
      </p:sp>
      <p:sp>
        <p:nvSpPr>
          <p:cNvPr id="9" name="TextBox 8">
            <a:extLst>
              <a:ext uri="{FF2B5EF4-FFF2-40B4-BE49-F238E27FC236}">
                <a16:creationId xmlns:a16="http://schemas.microsoft.com/office/drawing/2014/main" id="{D5535462-07DC-7A2D-B77D-2FFD02921778}"/>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Ví dụ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58515321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6855</TotalTime>
  <Words>7030</Words>
  <Application>Microsoft Office PowerPoint</Application>
  <PresentationFormat>A4 Paper (210x297 mm)</PresentationFormat>
  <Paragraphs>656</Paragraphs>
  <Slides>125</Slides>
  <Notes>39</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125</vt:i4>
      </vt:variant>
    </vt:vector>
  </HeadingPairs>
  <TitlesOfParts>
    <vt:vector size="144" baseType="lpstr">
      <vt:lpstr>Arial</vt:lpstr>
      <vt:lpstr>ArialMT</vt:lpstr>
      <vt:lpstr>Bahnschrift SemiBold Condensed</vt:lpstr>
      <vt:lpstr>Calibri</vt:lpstr>
      <vt:lpstr>Calibri Light</vt:lpstr>
      <vt:lpstr>Cambria</vt:lpstr>
      <vt:lpstr>Carlito</vt:lpstr>
      <vt:lpstr>Fira Sans ExtraBold</vt:lpstr>
      <vt:lpstr>Tahoma</vt:lpstr>
      <vt:lpstr>Times New Roman</vt:lpstr>
      <vt:lpstr>TimesNewRomanPS-BoldMT</vt:lpstr>
      <vt:lpstr>TimesNewRomanPSMT</vt:lpstr>
      <vt:lpstr>Verdana</vt:lpstr>
      <vt:lpstr>Webdings</vt:lpstr>
      <vt:lpstr>Wingdings</vt:lpstr>
      <vt:lpstr>YouTube Sans</vt:lpstr>
      <vt:lpstr>Custom Design</vt:lpstr>
      <vt:lpstr>1_Custom Design</vt:lpstr>
      <vt:lpstr>2_Custom Design</vt:lpstr>
      <vt:lpstr>PowerPoint Presentation</vt:lpstr>
      <vt:lpstr>PowerPoint Presentation</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2.1.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3.2. CÁC KHUNG NHÌN TRONG UML</vt:lpstr>
      <vt:lpstr>3.2. CÁC KHUNG NHÌN TRONG UML</vt:lpstr>
      <vt:lpstr>3.2. CÁC KHUNG NHÌN TRONG UML</vt:lpstr>
      <vt:lpstr>3.2. CÁC KHUNG NHÌN TRONG UML</vt:lpstr>
      <vt:lpstr>3.2. CÁC KHUNG NHÌN TRONG UML</vt:lpstr>
      <vt:lpstr>3.2. CÁC KHUNG NHÌN TRONG UML</vt:lpstr>
      <vt:lpstr>3.2. CÁC KHUNG NHÌN TRONG UML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Biểu đồ use case tổng quát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rã chức năng</vt:lpstr>
      <vt:lpstr>Phân rã chức năng</vt:lpstr>
      <vt:lpstr>Phân rã chức năng</vt:lpstr>
      <vt:lpstr>Phân rã chức năng</vt:lpstr>
      <vt:lpstr>Phân rã chức năng</vt:lpstr>
      <vt:lpstr>3.2.1.2. Biểu đồ lớp</vt:lpstr>
      <vt:lpstr>3.2.1.2. Biểu đồ lớp</vt:lpstr>
      <vt:lpstr>3.2.1.2. Biểu đồ lớp</vt:lpstr>
      <vt:lpstr>3.2.1.2. Biểu đồ lớp</vt:lpstr>
      <vt:lpstr>3.2.1.2. Biểu đồ lớp</vt:lpstr>
      <vt:lpstr>3.2.1.2. Biểu đồ lớp</vt:lpstr>
      <vt:lpstr>3.2.1.2. Biểu đồ lớp</vt:lpstr>
      <vt:lpstr>PowerPoint Presentation</vt:lpstr>
      <vt:lpstr>3.2.1.2. Biểu đồ lớp</vt:lpstr>
      <vt:lpstr>3.2.1.2. Biểu đồ lớp</vt:lpstr>
      <vt:lpstr>3.2.1.2. Biểu đồ lớp</vt:lpstr>
      <vt:lpstr>3.2.1.2. Biểu đồ lớp</vt:lpstr>
      <vt:lpstr>PowerPoint Presentation</vt:lpstr>
      <vt:lpstr>3.2.1.2. Biểu đồ lớp</vt:lpstr>
      <vt:lpstr>3.2.1.2. Biểu đồ lớp</vt:lpstr>
      <vt:lpstr>3.2.1.2. Biểu đồ lớp</vt:lpstr>
      <vt:lpstr>PowerPoint Presentation</vt:lpstr>
      <vt:lpstr>PowerPoint Presentation</vt:lpstr>
      <vt:lpstr>3.2.1.2. Biểu đồ lớp</vt:lpstr>
      <vt:lpstr>PowerPoint Presentation</vt:lpstr>
      <vt:lpstr>3.2.1.2. Biểu đồ lớp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BIỂU ĐỒ CHUYỂN TRẠNG THÁI</vt:lpstr>
      <vt:lpstr>XÂY DỰNG BIỂU ĐỒ CHUYỂN TRẠNG THÁI</vt:lpstr>
      <vt:lpstr>Ví dụ: Xây dựng biểu đồ chuyển trạng thái cho ca sử dụng Thêm HSNV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CÁC KHUNG NHÌN TRONG UML</vt:lpstr>
      <vt:lpstr>3.2. CÁC KHUNG NHÌN TRONG UML</vt:lpstr>
      <vt:lpstr>3.2. CÁC KHUNG NHÌN TRONG UML</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PowerPoint Presentation</vt:lpstr>
      <vt:lpstr>BÀI TẬP</vt:lpstr>
      <vt:lpstr>BÀI TẬP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BON BEN</cp:lastModifiedBy>
  <cp:revision>118</cp:revision>
  <dcterms:created xsi:type="dcterms:W3CDTF">2022-07-06T14:01:26Z</dcterms:created>
  <dcterms:modified xsi:type="dcterms:W3CDTF">2024-05-22T02:26:39Z</dcterms:modified>
</cp:coreProperties>
</file>